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3970000" cy="1079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Source Sans Pro"/>
      </a:defRPr>
    </a:lvl1pPr>
    <a:lvl2pPr marL="0" marR="0" indent="228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Source Sans Pro"/>
      </a:defRPr>
    </a:lvl2pPr>
    <a:lvl3pPr marL="0" marR="0" indent="457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Source Sans Pro"/>
      </a:defRPr>
    </a:lvl3pPr>
    <a:lvl4pPr marL="0" marR="0" indent="685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Source Sans Pro"/>
      </a:defRPr>
    </a:lvl4pPr>
    <a:lvl5pPr marL="0" marR="0" indent="9144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Source Sans Pro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Source Sans Pro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Source Sans Pro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Source Sans Pro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Source Sans Pro"/>
      </a:defRPr>
    </a:lvl9pPr>
  </p:defaultTextStyle>
  <p:extLst>
    <p:ext uri="{EFAFB233-063F-42B5-8137-9DF3F51BA10A}">
      <p15:sldGuideLst xmlns:p15="http://schemas.microsoft.com/office/powerpoint/2012/main">
        <p15:guide id="1" orient="horz" pos="3400">
          <p15:clr>
            <a:srgbClr val="A4A3A4"/>
          </p15:clr>
        </p15:guide>
        <p15:guide id="2" pos="440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206347"/>
              <a:satOff val="69104"/>
              <a:lumOff val="-894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95065" autoAdjust="0"/>
  </p:normalViewPr>
  <p:slideViewPr>
    <p:cSldViewPr snapToGrid="0">
      <p:cViewPr varScale="1">
        <p:scale>
          <a:sx n="51" d="100"/>
          <a:sy n="51" d="100"/>
        </p:scale>
        <p:origin x="1546" y="48"/>
      </p:cViewPr>
      <p:guideLst>
        <p:guide orient="horz" pos="3400"/>
        <p:guide pos="44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2672414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364257" y="3623964"/>
            <a:ext cx="11241486" cy="354707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7216923" y="840878"/>
            <a:ext cx="5729884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023193" y="840878"/>
            <a:ext cx="5729884" cy="4283771"/>
          </a:xfrm>
          <a:prstGeom prst="rect">
            <a:avLst/>
          </a:prstGeom>
        </p:spPr>
        <p:txBody>
          <a:bodyPr anchor="b"/>
          <a:lstStyle>
            <a:lvl1pPr>
              <a:defRPr sz="33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23193" y="5274716"/>
            <a:ext cx="5729884" cy="440655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7216923" y="2955478"/>
            <a:ext cx="5729884" cy="67530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23193" y="2955478"/>
            <a:ext cx="5729884" cy="6753077"/>
          </a:xfrm>
          <a:prstGeom prst="rect">
            <a:avLst/>
          </a:prstGeom>
        </p:spPr>
        <p:txBody>
          <a:bodyPr/>
          <a:lstStyle>
            <a:lvl1pPr marL="146957" indent="-146957">
              <a:defRPr b="1"/>
            </a:lvl1pPr>
            <a:lvl2pPr marL="489857" indent="-146957">
              <a:defRPr b="1"/>
            </a:lvl2pPr>
            <a:lvl3pPr marL="832757" indent="-146957">
              <a:defRPr b="1"/>
            </a:lvl3pPr>
            <a:lvl4pPr marL="1175657" indent="-146957">
              <a:defRPr b="1"/>
            </a:lvl4pPr>
            <a:lvl5pPr marL="1518557" indent="-146957">
              <a:defRPr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023193" y="1523007"/>
            <a:ext cx="11923614" cy="774898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half" idx="13"/>
          </p:nvPr>
        </p:nvSpPr>
        <p:spPr>
          <a:xfrm>
            <a:off x="1023193" y="1113730"/>
            <a:ext cx="5729884" cy="856754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216923" y="5629423"/>
            <a:ext cx="5729884" cy="405184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quarter" idx="15"/>
          </p:nvPr>
        </p:nvSpPr>
        <p:spPr>
          <a:xfrm>
            <a:off x="7223603" y="1113730"/>
            <a:ext cx="5729884" cy="405184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1364257" y="6993681"/>
            <a:ext cx="11241486" cy="5080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r">
              <a:lnSpc>
                <a:spcPct val="90000"/>
              </a:lnSpc>
              <a:buSzTx/>
              <a:buNone/>
              <a:defRPr sz="900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1364257" y="4742656"/>
            <a:ext cx="11241486" cy="736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158750"/>
            <a:ext cx="13964218" cy="1047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023193" y="636240"/>
            <a:ext cx="11923614" cy="231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023193" y="2955478"/>
            <a:ext cx="11923614" cy="6753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ln w="12700">
            <a:miter lim="400000"/>
          </a:ln>
        </p:spPr>
        <p:txBody>
          <a:bodyPr wrap="none" lIns="54570" tIns="54570" rIns="54570" bIns="54570">
            <a:spAutoFit/>
          </a:bodyPr>
          <a:lstStyle>
            <a:lvl1pPr algn="ctr">
              <a:spcBef>
                <a:spcPts val="0"/>
              </a:spcBef>
              <a:defRPr sz="18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Source Sans Pro Light"/>
        </a:defRPr>
      </a:lvl1pPr>
      <a:lvl2pPr marL="0" marR="0" indent="228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Source Sans Pro Light"/>
        </a:defRPr>
      </a:lvl2pPr>
      <a:lvl3pPr marL="0" marR="0" indent="457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Source Sans Pro Light"/>
        </a:defRPr>
      </a:lvl3pPr>
      <a:lvl4pPr marL="0" marR="0" indent="685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Source Sans Pro Light"/>
        </a:defRPr>
      </a:lvl4pPr>
      <a:lvl5pPr marL="0" marR="0" indent="9144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Source Sans Pro Light"/>
        </a:defRPr>
      </a:lvl5pPr>
      <a:lvl6pPr marL="0" marR="0" indent="11430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Source Sans Pro Light"/>
        </a:defRPr>
      </a:lvl6pPr>
      <a:lvl7pPr marL="0" marR="0" indent="1371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Source Sans Pro Light"/>
        </a:defRPr>
      </a:lvl7pPr>
      <a:lvl8pPr marL="0" marR="0" indent="1600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Source Sans Pro Light"/>
        </a:defRPr>
      </a:lvl8pPr>
      <a:lvl9pPr marL="0" marR="0" indent="1828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Source Sans Pro Light"/>
        </a:defRPr>
      </a:lvl9pPr>
    </p:titleStyle>
    <p:bodyStyle>
      <a:lvl1pPr marL="148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Source Sans Pro"/>
        </a:defRPr>
      </a:lvl1pPr>
      <a:lvl2pPr marL="592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Source Sans Pro"/>
        </a:defRPr>
      </a:lvl2pPr>
      <a:lvl3pPr marL="1037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Source Sans Pro"/>
        </a:defRPr>
      </a:lvl3pPr>
      <a:lvl4pPr marL="1481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Source Sans Pro"/>
        </a:defRPr>
      </a:lvl4pPr>
      <a:lvl5pPr marL="1926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Source Sans Pro"/>
        </a:defRPr>
      </a:lvl5pPr>
      <a:lvl6pPr marL="2370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Source Sans Pro"/>
        </a:defRPr>
      </a:lvl6pPr>
      <a:lvl7pPr marL="2815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Source Sans Pro"/>
        </a:defRPr>
      </a:lvl7pPr>
      <a:lvl8pPr marL="3259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Source Sans Pro"/>
        </a:defRPr>
      </a:lvl8pPr>
      <a:lvl9pPr marL="3704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Source Sans Pro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26" Type="http://schemas.openxmlformats.org/officeDocument/2006/relationships/image" Target="../media/image23.png"/><Relationship Id="rId3" Type="http://schemas.openxmlformats.org/officeDocument/2006/relationships/image" Target="../media/image3.png"/><Relationship Id="rId21" Type="http://schemas.openxmlformats.org/officeDocument/2006/relationships/image" Target="../media/image18.png"/><Relationship Id="rId34" Type="http://schemas.openxmlformats.org/officeDocument/2006/relationships/image" Target="../media/image31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5" Type="http://schemas.openxmlformats.org/officeDocument/2006/relationships/image" Target="../media/image22.png"/><Relationship Id="rId33" Type="http://schemas.openxmlformats.org/officeDocument/2006/relationships/image" Target="../media/image30.png"/><Relationship Id="rId2" Type="http://schemas.openxmlformats.org/officeDocument/2006/relationships/image" Target="../media/image2.png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29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rstudio.com" TargetMode="External"/><Relationship Id="rId11" Type="http://schemas.openxmlformats.org/officeDocument/2006/relationships/image" Target="../media/image8.png"/><Relationship Id="rId24" Type="http://schemas.openxmlformats.org/officeDocument/2006/relationships/image" Target="../media/image21.png"/><Relationship Id="rId32" Type="http://schemas.openxmlformats.org/officeDocument/2006/relationships/image" Target="../media/image29.png"/><Relationship Id="rId5" Type="http://schemas.openxmlformats.org/officeDocument/2006/relationships/hyperlink" Target="mailto:info@rstudio.com" TargetMode="External"/><Relationship Id="rId15" Type="http://schemas.openxmlformats.org/officeDocument/2006/relationships/image" Target="../media/image12.png"/><Relationship Id="rId23" Type="http://schemas.openxmlformats.org/officeDocument/2006/relationships/image" Target="../media/image20.png"/><Relationship Id="rId28" Type="http://schemas.openxmlformats.org/officeDocument/2006/relationships/image" Target="../media/image25.pn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31" Type="http://schemas.openxmlformats.org/officeDocument/2006/relationships/image" Target="../media/image28.png"/><Relationship Id="rId4" Type="http://schemas.openxmlformats.org/officeDocument/2006/relationships/hyperlink" Target="https://creativecommons.org/licenses/by-sa/4.0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11.png"/><Relationship Id="rId22" Type="http://schemas.openxmlformats.org/officeDocument/2006/relationships/image" Target="../media/image19.png"/><Relationship Id="rId27" Type="http://schemas.openxmlformats.org/officeDocument/2006/relationships/image" Target="../media/image24.png"/><Relationship Id="rId30" Type="http://schemas.openxmlformats.org/officeDocument/2006/relationships/image" Target="../media/image27.png"/><Relationship Id="rId35" Type="http://schemas.openxmlformats.org/officeDocument/2006/relationships/image" Target="../media/image32.png"/><Relationship Id="rId8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7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rstudio.com/products/rstudio-server-pro/" TargetMode="External"/><Relationship Id="rId5" Type="http://schemas.openxmlformats.org/officeDocument/2006/relationships/hyperlink" Target="http://rstudio.com" TargetMode="External"/><Relationship Id="rId4" Type="http://schemas.openxmlformats.org/officeDocument/2006/relationships/hyperlink" Target="mailto:info@rstudio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roup"/>
          <p:cNvGrpSpPr/>
          <p:nvPr/>
        </p:nvGrpSpPr>
        <p:grpSpPr>
          <a:xfrm>
            <a:off x="8383487" y="-1013161"/>
            <a:ext cx="6157893" cy="3553962"/>
            <a:chOff x="0" y="51032"/>
            <a:chExt cx="6157891" cy="3553961"/>
          </a:xfrm>
        </p:grpSpPr>
        <p:grpSp>
          <p:nvGrpSpPr>
            <p:cNvPr id="477" name="Group"/>
            <p:cNvGrpSpPr/>
            <p:nvPr/>
          </p:nvGrpSpPr>
          <p:grpSpPr>
            <a:xfrm>
              <a:off x="23293" y="51032"/>
              <a:ext cx="6134599" cy="2980091"/>
              <a:chOff x="0" y="51032"/>
              <a:chExt cx="6134598" cy="2980090"/>
            </a:xfrm>
          </p:grpSpPr>
          <p:sp>
            <p:nvSpPr>
              <p:cNvPr id="462" name="Triangle"/>
              <p:cNvSpPr/>
              <p:nvPr/>
            </p:nvSpPr>
            <p:spPr>
              <a:xfrm rot="1800000">
                <a:off x="1177377" y="304285"/>
                <a:ext cx="1319509" cy="1143860"/>
              </a:xfrm>
              <a:prstGeom prst="triangle">
                <a:avLst/>
              </a:prstGeom>
              <a:solidFill>
                <a:srgbClr val="83AAD7"/>
              </a:solidFill>
              <a:ln w="3175" cap="flat">
                <a:solidFill>
                  <a:srgbClr val="83AAD7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3" name="Circle"/>
              <p:cNvSpPr/>
              <p:nvPr/>
            </p:nvSpPr>
            <p:spPr>
              <a:xfrm flipH="1">
                <a:off x="1550782" y="838357"/>
                <a:ext cx="422090" cy="422090"/>
              </a:xfrm>
              <a:prstGeom prst="ellipse">
                <a:avLst/>
              </a:prstGeom>
              <a:solidFill>
                <a:srgbClr val="B6D5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4" name="Circle"/>
              <p:cNvSpPr/>
              <p:nvPr/>
            </p:nvSpPr>
            <p:spPr>
              <a:xfrm flipH="1">
                <a:off x="0" y="819778"/>
                <a:ext cx="422089" cy="422090"/>
              </a:xfrm>
              <a:prstGeom prst="ellipse">
                <a:avLst/>
              </a:prstGeom>
              <a:solidFill>
                <a:srgbClr val="83AAD7">
                  <a:alpha val="5045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5" name="Triangle"/>
              <p:cNvSpPr/>
              <p:nvPr/>
            </p:nvSpPr>
            <p:spPr>
              <a:xfrm rot="19800000">
                <a:off x="2896973" y="973389"/>
                <a:ext cx="1319509" cy="1143860"/>
              </a:xfrm>
              <a:prstGeom prst="triangle">
                <a:avLst/>
              </a:prstGeom>
              <a:solidFill>
                <a:srgbClr val="B6D5F0"/>
              </a:solidFill>
              <a:ln w="6350" cap="flat">
                <a:solidFill>
                  <a:srgbClr val="BBD4ED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6" name="Triangle"/>
              <p:cNvSpPr/>
              <p:nvPr/>
            </p:nvSpPr>
            <p:spPr>
              <a:xfrm rot="1800000">
                <a:off x="3470359" y="1634009"/>
                <a:ext cx="1319509" cy="1143861"/>
              </a:xfrm>
              <a:prstGeom prst="triangle">
                <a:avLst/>
              </a:prstGeom>
              <a:solidFill>
                <a:srgbClr val="83AAD7"/>
              </a:solidFill>
              <a:ln w="6350" cap="flat">
                <a:solidFill>
                  <a:srgbClr val="83AAD7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7" name="Circle"/>
              <p:cNvSpPr/>
              <p:nvPr/>
            </p:nvSpPr>
            <p:spPr>
              <a:xfrm flipH="1">
                <a:off x="3461021" y="1507461"/>
                <a:ext cx="422090" cy="422090"/>
              </a:xfrm>
              <a:prstGeom prst="ellipse">
                <a:avLst/>
              </a:prstGeom>
              <a:solidFill>
                <a:srgbClr val="83AAD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8" name="Circle"/>
              <p:cNvSpPr/>
              <p:nvPr/>
            </p:nvSpPr>
            <p:spPr>
              <a:xfrm flipH="1">
                <a:off x="3843763" y="2168082"/>
                <a:ext cx="422090" cy="422090"/>
              </a:xfrm>
              <a:prstGeom prst="ellipse">
                <a:avLst/>
              </a:prstGeom>
              <a:solidFill>
                <a:srgbClr val="B6D5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9" name="Triangle"/>
              <p:cNvSpPr/>
              <p:nvPr/>
            </p:nvSpPr>
            <p:spPr>
              <a:xfrm rot="1800000">
                <a:off x="3470359" y="312963"/>
                <a:ext cx="1319509" cy="1143861"/>
              </a:xfrm>
              <a:prstGeom prst="triangle">
                <a:avLst/>
              </a:prstGeom>
              <a:solidFill>
                <a:srgbClr val="83AAD7"/>
              </a:solidFill>
              <a:ln w="6350" cap="flat">
                <a:solidFill>
                  <a:srgbClr val="83AAD7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0" name="Circle"/>
              <p:cNvSpPr/>
              <p:nvPr/>
            </p:nvSpPr>
            <p:spPr>
              <a:xfrm flipH="1">
                <a:off x="3843763" y="847036"/>
                <a:ext cx="422090" cy="422090"/>
              </a:xfrm>
              <a:prstGeom prst="ellipse">
                <a:avLst/>
              </a:prstGeom>
              <a:solidFill>
                <a:srgbClr val="B6D5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1" name="Triangle"/>
              <p:cNvSpPr/>
              <p:nvPr/>
            </p:nvSpPr>
            <p:spPr>
              <a:xfrm rot="19800000">
                <a:off x="4044130" y="318647"/>
                <a:ext cx="1319509" cy="1143861"/>
              </a:xfrm>
              <a:prstGeom prst="triangle">
                <a:avLst/>
              </a:prstGeom>
              <a:solidFill>
                <a:srgbClr val="B6D5F0"/>
              </a:solidFill>
              <a:ln w="6350" cap="flat">
                <a:solidFill>
                  <a:srgbClr val="BBD4ED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2" name="Circle"/>
              <p:cNvSpPr/>
              <p:nvPr/>
            </p:nvSpPr>
            <p:spPr>
              <a:xfrm flipH="1">
                <a:off x="4608178" y="852720"/>
                <a:ext cx="422090" cy="422090"/>
              </a:xfrm>
              <a:prstGeom prst="ellipse">
                <a:avLst/>
              </a:prstGeom>
              <a:solidFill>
                <a:srgbClr val="83AAD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3" name="Triangle"/>
              <p:cNvSpPr/>
              <p:nvPr/>
            </p:nvSpPr>
            <p:spPr>
              <a:xfrm rot="1800000">
                <a:off x="4617515" y="979268"/>
                <a:ext cx="1319509" cy="1143861"/>
              </a:xfrm>
              <a:prstGeom prst="triangle">
                <a:avLst/>
              </a:prstGeom>
              <a:solidFill>
                <a:srgbClr val="83AAD7"/>
              </a:solidFill>
              <a:ln w="6350" cap="flat">
                <a:solidFill>
                  <a:srgbClr val="83AAD7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4" name="Circle"/>
              <p:cNvSpPr/>
              <p:nvPr/>
            </p:nvSpPr>
            <p:spPr>
              <a:xfrm flipH="1">
                <a:off x="4990920" y="1513341"/>
                <a:ext cx="422090" cy="422090"/>
              </a:xfrm>
              <a:prstGeom prst="ellipse">
                <a:avLst/>
              </a:prstGeom>
              <a:solidFill>
                <a:srgbClr val="B6D5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5" name="Triangle"/>
              <p:cNvSpPr/>
              <p:nvPr/>
            </p:nvSpPr>
            <p:spPr>
              <a:xfrm rot="19800000">
                <a:off x="1751148" y="309969"/>
                <a:ext cx="1319510" cy="1143860"/>
              </a:xfrm>
              <a:prstGeom prst="triangle">
                <a:avLst/>
              </a:prstGeom>
              <a:solidFill>
                <a:srgbClr val="B6D5F0"/>
              </a:solidFill>
              <a:ln w="6350" cap="flat">
                <a:solidFill>
                  <a:srgbClr val="BBD4ED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6" name="Circle"/>
              <p:cNvSpPr/>
              <p:nvPr/>
            </p:nvSpPr>
            <p:spPr>
              <a:xfrm flipH="1">
                <a:off x="2315196" y="844041"/>
                <a:ext cx="422090" cy="422090"/>
              </a:xfrm>
              <a:prstGeom prst="ellipse">
                <a:avLst/>
              </a:prstGeom>
              <a:solidFill>
                <a:srgbClr val="83AAD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478" name="Rectangle"/>
            <p:cNvSpPr/>
            <p:nvPr/>
          </p:nvSpPr>
          <p:spPr>
            <a:xfrm>
              <a:off x="0" y="1038072"/>
              <a:ext cx="5593304" cy="2566922"/>
            </a:xfrm>
            <a:prstGeom prst="rect">
              <a:avLst/>
            </a:pr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20382">
                  <a:srgbClr val="FFFFFF">
                    <a:alpha val="45796"/>
                  </a:srgbClr>
                </a:gs>
                <a:gs pos="35803">
                  <a:srgbClr val="FFFFFF">
                    <a:alpha val="72898"/>
                  </a:srgbClr>
                </a:gs>
                <a:gs pos="55434">
                  <a:srgbClr val="FFFFFF"/>
                </a:gs>
              </a:gsLst>
              <a:path path="shape">
                <a:fillToRect l="52462" t="-2372" r="47537" b="102372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480" name="Group"/>
          <p:cNvSpPr/>
          <p:nvPr/>
        </p:nvSpPr>
        <p:spPr>
          <a:xfrm>
            <a:off x="10536696" y="1099750"/>
            <a:ext cx="3109131" cy="1843381"/>
          </a:xfrm>
          <a:prstGeom prst="rect">
            <a:avLst/>
          </a:prstGeom>
          <a:solidFill>
            <a:srgbClr val="79B0DC">
              <a:alpha val="23776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1" name="RStudio IDE : : CHEAT SHEET"/>
          <p:cNvSpPr txBox="1">
            <a:spLocks noGrp="1"/>
          </p:cNvSpPr>
          <p:nvPr>
            <p:ph type="title"/>
          </p:nvPr>
        </p:nvSpPr>
        <p:spPr>
          <a:xfrm>
            <a:off x="275721" y="361177"/>
            <a:ext cx="10898129" cy="803346"/>
          </a:xfrm>
          <a:prstGeom prst="rect">
            <a:avLst/>
          </a:prstGeom>
        </p:spPr>
        <p:txBody>
          <a:bodyPr lIns="0" tIns="0" rIns="0" bIns="0" anchor="t"/>
          <a:lstStyle/>
          <a:p>
            <a:r>
              <a:rPr dirty="0" err="1"/>
              <a:t>RStudio</a:t>
            </a:r>
            <a:r>
              <a:rPr dirty="0"/>
              <a:t> IDE : : </a:t>
            </a:r>
            <a:r>
              <a:rPr lang="en-US" sz="3300" dirty="0" smtClean="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GUÍA RÁPIDA</a:t>
            </a:r>
            <a:r>
              <a:rPr dirty="0" smtClean="0"/>
              <a:t> </a:t>
            </a:r>
            <a:endParaRPr dirty="0"/>
          </a:p>
        </p:txBody>
      </p:sp>
      <p:sp>
        <p:nvSpPr>
          <p:cNvPr id="482" name="Line"/>
          <p:cNvSpPr/>
          <p:nvPr/>
        </p:nvSpPr>
        <p:spPr>
          <a:xfrm>
            <a:off x="3556000" y="1102908"/>
            <a:ext cx="3505201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3" name="Line"/>
          <p:cNvSpPr/>
          <p:nvPr/>
        </p:nvSpPr>
        <p:spPr>
          <a:xfrm>
            <a:off x="2354308" y="10337513"/>
            <a:ext cx="11321194" cy="1"/>
          </a:xfrm>
          <a:prstGeom prst="line">
            <a:avLst/>
          </a:prstGeom>
          <a:ln w="12700">
            <a:solidFill>
              <a:srgbClr val="E4E4E3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48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823" y="9978474"/>
            <a:ext cx="1754521" cy="616478"/>
          </a:xfrm>
          <a:prstGeom prst="rect">
            <a:avLst/>
          </a:prstGeom>
          <a:ln w="12700">
            <a:miter lim="400000"/>
          </a:ln>
        </p:spPr>
      </p:pic>
      <p:sp>
        <p:nvSpPr>
          <p:cNvPr id="485" name="Write Code"/>
          <p:cNvSpPr txBox="1"/>
          <p:nvPr/>
        </p:nvSpPr>
        <p:spPr>
          <a:xfrm>
            <a:off x="3559165" y="1141387"/>
            <a:ext cx="2196114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28DB5"/>
                </a:solidFill>
              </a:defRPr>
            </a:pPr>
            <a:r>
              <a:rPr lang="es-AR" dirty="0" smtClean="0"/>
              <a:t>Escribir</a:t>
            </a:r>
            <a:r>
              <a:rPr dirty="0" smtClean="0"/>
              <a:t> Cod</a:t>
            </a:r>
            <a:r>
              <a:rPr lang="es-AR" dirty="0" err="1" smtClean="0"/>
              <a:t>igo</a:t>
            </a:r>
            <a:endParaRPr dirty="0"/>
          </a:p>
        </p:txBody>
      </p:sp>
      <p:sp>
        <p:nvSpPr>
          <p:cNvPr id="486" name="Line"/>
          <p:cNvSpPr/>
          <p:nvPr/>
        </p:nvSpPr>
        <p:spPr>
          <a:xfrm flipV="1">
            <a:off x="319232" y="1104899"/>
            <a:ext cx="3075055" cy="2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7" name="Pro Features"/>
          <p:cNvSpPr txBox="1"/>
          <p:nvPr/>
        </p:nvSpPr>
        <p:spPr>
          <a:xfrm>
            <a:off x="10568866" y="1169535"/>
            <a:ext cx="2040623" cy="277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28DB5"/>
                </a:solidFill>
              </a:defRPr>
            </a:pPr>
            <a:r>
              <a:rPr lang="es-AR" sz="2000" dirty="0" smtClean="0"/>
              <a:t>Características Pro</a:t>
            </a:r>
            <a:endParaRPr sz="2000" dirty="0"/>
          </a:p>
        </p:txBody>
      </p:sp>
      <p:sp>
        <p:nvSpPr>
          <p:cNvPr id="488" name="Line"/>
          <p:cNvSpPr/>
          <p:nvPr/>
        </p:nvSpPr>
        <p:spPr>
          <a:xfrm>
            <a:off x="10521908" y="1104900"/>
            <a:ext cx="1666585" cy="0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489" name="RStudio-Ball.png" descr="RStudio-Bal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7935" y="142076"/>
            <a:ext cx="1384301" cy="1384301"/>
          </a:xfrm>
          <a:prstGeom prst="rect">
            <a:avLst/>
          </a:prstGeom>
          <a:ln w="12700">
            <a:miter lim="400000"/>
          </a:ln>
        </p:spPr>
      </p:pic>
      <p:sp>
        <p:nvSpPr>
          <p:cNvPr id="490" name="RStudio® is a trademark of RStudio, Inc.  •  CC BY SA  RStudio •  info@rstudio.com  •  844-448-1212 • rstudio.com •  Learn more at www.rstudio.com  •  RStudio IDE  0.99.832  •  Updated: 2016-01"/>
          <p:cNvSpPr txBox="1"/>
          <p:nvPr/>
        </p:nvSpPr>
        <p:spPr>
          <a:xfrm>
            <a:off x="2353572" y="10347903"/>
            <a:ext cx="11322666" cy="234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rPr dirty="0" err="1"/>
              <a:t>RStudio</a:t>
            </a:r>
            <a:r>
              <a:rPr dirty="0"/>
              <a:t>® </a:t>
            </a:r>
            <a:r>
              <a:rPr lang="es-AR" dirty="0" smtClean="0"/>
              <a:t>es una marca registrada de</a:t>
            </a:r>
            <a:r>
              <a:rPr dirty="0" smtClean="0"/>
              <a:t> </a:t>
            </a:r>
            <a:r>
              <a:rPr dirty="0" err="1"/>
              <a:t>RStudio</a:t>
            </a:r>
            <a:r>
              <a:rPr dirty="0"/>
              <a:t>, Inc.  •  </a:t>
            </a:r>
            <a:r>
              <a:rPr dirty="0">
                <a:hlinkClick r:id="rId4"/>
              </a:rPr>
              <a:t>CC BY SA</a:t>
            </a:r>
            <a:r>
              <a:rPr dirty="0"/>
              <a:t>  </a:t>
            </a:r>
            <a:r>
              <a:rPr dirty="0" err="1"/>
              <a:t>RStudio</a:t>
            </a:r>
            <a:r>
              <a:rPr dirty="0"/>
              <a:t> •  </a:t>
            </a:r>
            <a:r>
              <a:rPr dirty="0">
                <a:hlinkClick r:id="rId5"/>
              </a:rPr>
              <a:t>info@rstudio.com</a:t>
            </a:r>
            <a:r>
              <a:rPr dirty="0"/>
              <a:t>  •  844-448-1212 • </a:t>
            </a:r>
            <a:r>
              <a:rPr dirty="0">
                <a:hlinkClick r:id="rId6"/>
              </a:rPr>
              <a:t>rstudio.com</a:t>
            </a:r>
            <a:r>
              <a:rPr dirty="0"/>
              <a:t> •  </a:t>
            </a:r>
            <a:r>
              <a:rPr lang="es-AR" dirty="0" smtClean="0"/>
              <a:t>Aprende más en:</a:t>
            </a:r>
            <a:r>
              <a:rPr dirty="0" smtClean="0"/>
              <a:t> </a:t>
            </a:r>
            <a:r>
              <a:rPr b="1" dirty="0"/>
              <a:t>www.rstudio.com</a:t>
            </a:r>
            <a:r>
              <a:rPr dirty="0"/>
              <a:t>  •  </a:t>
            </a:r>
            <a:r>
              <a:rPr dirty="0" err="1"/>
              <a:t>RStudio</a:t>
            </a:r>
            <a:r>
              <a:rPr dirty="0"/>
              <a:t> IDE  0.99.832  •  </a:t>
            </a:r>
            <a:r>
              <a:rPr lang="es-AR" dirty="0" smtClean="0"/>
              <a:t>Actualizado</a:t>
            </a:r>
            <a:r>
              <a:rPr dirty="0" smtClean="0"/>
              <a:t>: 201</a:t>
            </a:r>
            <a:r>
              <a:rPr lang="es-AR" dirty="0" smtClean="0"/>
              <a:t>7</a:t>
            </a:r>
            <a:r>
              <a:rPr dirty="0" smtClean="0"/>
              <a:t>-</a:t>
            </a:r>
            <a:r>
              <a:rPr lang="es-AR" dirty="0" smtClean="0"/>
              <a:t>09</a:t>
            </a:r>
            <a:endParaRPr dirty="0"/>
          </a:p>
        </p:txBody>
      </p:sp>
      <p:grpSp>
        <p:nvGrpSpPr>
          <p:cNvPr id="495" name="Group"/>
          <p:cNvGrpSpPr/>
          <p:nvPr/>
        </p:nvGrpSpPr>
        <p:grpSpPr>
          <a:xfrm>
            <a:off x="3492627" y="2000505"/>
            <a:ext cx="6959601" cy="4563278"/>
            <a:chOff x="0" y="0"/>
            <a:chExt cx="6959600" cy="4563276"/>
          </a:xfrm>
        </p:grpSpPr>
        <p:grpSp>
          <p:nvGrpSpPr>
            <p:cNvPr id="493" name="Group"/>
            <p:cNvGrpSpPr/>
            <p:nvPr/>
          </p:nvGrpSpPr>
          <p:grpSpPr>
            <a:xfrm>
              <a:off x="0" y="0"/>
              <a:ext cx="6959600" cy="4563277"/>
              <a:chOff x="0" y="0"/>
              <a:chExt cx="6959600" cy="4563276"/>
            </a:xfrm>
          </p:grpSpPr>
          <p:pic>
            <p:nvPicPr>
              <p:cNvPr id="491" name="Screen Shot 2015-12-28 at 12.05.41 PM.png" descr="Screen Shot 2015-12-28 at 12.05.41 PM.png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rcRect/>
              <a:stretch>
                <a:fillRect/>
              </a:stretch>
            </p:blipFill>
            <p:spPr>
              <a:xfrm>
                <a:off x="0" y="0"/>
                <a:ext cx="6959600" cy="4563277"/>
              </a:xfrm>
              <a:prstGeom prst="rect">
                <a:avLst/>
              </a:prstGeom>
              <a:ln w="19050" cap="flat">
                <a:solidFill>
                  <a:srgbClr val="000000"/>
                </a:solidFill>
                <a:prstDash val="solid"/>
                <a:miter lim="400000"/>
              </a:ln>
              <a:effectLst>
                <a:outerShdw blurRad="76200" dist="63500" dir="5400000" rotWithShape="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492" name="Rectangle"/>
              <p:cNvSpPr/>
              <p:nvPr/>
            </p:nvSpPr>
            <p:spPr>
              <a:xfrm>
                <a:off x="3540101" y="718057"/>
                <a:ext cx="3375434" cy="73312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494" name="Rectangle"/>
            <p:cNvSpPr/>
            <p:nvPr/>
          </p:nvSpPr>
          <p:spPr>
            <a:xfrm>
              <a:off x="3558937" y="3219176"/>
              <a:ext cx="3350034" cy="115772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pic>
        <p:nvPicPr>
          <p:cNvPr id="496" name="RStudio_Hex_rmarkdown.png" descr="RStudio_Hex_rmarkdown.png"/>
          <p:cNvPicPr>
            <a:picLocks noChangeAspect="1"/>
          </p:cNvPicPr>
          <p:nvPr/>
        </p:nvPicPr>
        <p:blipFill>
          <a:blip r:embed="rId8">
            <a:extLst/>
          </a:blip>
          <a:srcRect/>
          <a:stretch>
            <a:fillRect/>
          </a:stretch>
        </p:blipFill>
        <p:spPr>
          <a:xfrm>
            <a:off x="513826" y="1519426"/>
            <a:ext cx="389766" cy="45173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10" name="Group"/>
          <p:cNvGrpSpPr/>
          <p:nvPr/>
        </p:nvGrpSpPr>
        <p:grpSpPr>
          <a:xfrm>
            <a:off x="7123510" y="8963071"/>
            <a:ext cx="3131925" cy="1253191"/>
            <a:chOff x="0" y="235885"/>
            <a:chExt cx="3131924" cy="1253189"/>
          </a:xfrm>
        </p:grpSpPr>
        <p:pic>
          <p:nvPicPr>
            <p:cNvPr id="497" name="Screen Shot 2015-12-28 at 4.44.06 PM.png" descr="Screen Shot 2015-12-28 at 4.44.06 PM.png"/>
            <p:cNvPicPr>
              <a:picLocks noChangeAspect="1"/>
            </p:cNvPicPr>
            <p:nvPr/>
          </p:nvPicPr>
          <p:blipFill>
            <a:blip r:embed="rId9">
              <a:extLst/>
            </a:blip>
            <a:srcRect/>
            <a:stretch>
              <a:fillRect/>
            </a:stretch>
          </p:blipFill>
          <p:spPr>
            <a:xfrm>
              <a:off x="2146078" y="256911"/>
              <a:ext cx="985846" cy="1091471"/>
            </a:xfrm>
            <a:prstGeom prst="rect">
              <a:avLst/>
            </a:prstGeom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grpSp>
          <p:nvGrpSpPr>
            <p:cNvPr id="507" name="Group"/>
            <p:cNvGrpSpPr/>
            <p:nvPr/>
          </p:nvGrpSpPr>
          <p:grpSpPr>
            <a:xfrm>
              <a:off x="85715" y="235885"/>
              <a:ext cx="381328" cy="294826"/>
              <a:chOff x="0" y="0"/>
              <a:chExt cx="381326" cy="294824"/>
            </a:xfrm>
          </p:grpSpPr>
          <p:sp>
            <p:nvSpPr>
              <p:cNvPr id="498" name="Rectangle"/>
              <p:cNvSpPr/>
              <p:nvPr/>
            </p:nvSpPr>
            <p:spPr>
              <a:xfrm>
                <a:off x="62176" y="1206"/>
                <a:ext cx="319151" cy="242555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sz="5600" b="0">
                    <a:solidFill>
                      <a:srgbClr val="00000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  <p:sp>
            <p:nvSpPr>
              <p:cNvPr id="499" name="Rectangle"/>
              <p:cNvSpPr/>
              <p:nvPr/>
            </p:nvSpPr>
            <p:spPr>
              <a:xfrm>
                <a:off x="58985" y="52270"/>
                <a:ext cx="319151" cy="191491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sz="5600" b="0">
                    <a:solidFill>
                      <a:srgbClr val="00000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  <p:sp>
            <p:nvSpPr>
              <p:cNvPr id="500" name="Rectangle"/>
              <p:cNvSpPr/>
              <p:nvPr/>
            </p:nvSpPr>
            <p:spPr>
              <a:xfrm rot="19050000">
                <a:off x="16051" y="17548"/>
                <a:ext cx="82980" cy="79789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sz="5600" b="0">
                    <a:solidFill>
                      <a:srgbClr val="00000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  <p:sp>
            <p:nvSpPr>
              <p:cNvPr id="501" name="Triangle"/>
              <p:cNvSpPr/>
              <p:nvPr/>
            </p:nvSpPr>
            <p:spPr>
              <a:xfrm rot="10800000" flipH="1">
                <a:off x="317496" y="243760"/>
                <a:ext cx="60640" cy="510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sz="5600" b="0">
                    <a:solidFill>
                      <a:srgbClr val="00000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  <p:sp>
            <p:nvSpPr>
              <p:cNvPr id="502" name="Rectangle"/>
              <p:cNvSpPr/>
              <p:nvPr/>
            </p:nvSpPr>
            <p:spPr>
              <a:xfrm>
                <a:off x="1538" y="52270"/>
                <a:ext cx="319151" cy="242555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sz="5600" b="0">
                    <a:solidFill>
                      <a:srgbClr val="00000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  <p:sp>
            <p:nvSpPr>
              <p:cNvPr id="503" name="Triangle"/>
              <p:cNvSpPr/>
              <p:nvPr/>
            </p:nvSpPr>
            <p:spPr>
              <a:xfrm rot="16200000" flipH="1">
                <a:off x="154730" y="119291"/>
                <a:ext cx="226598" cy="1053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sz="5600" b="0">
                    <a:solidFill>
                      <a:srgbClr val="00000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  <p:sp>
            <p:nvSpPr>
              <p:cNvPr id="504" name="Triangle"/>
              <p:cNvSpPr/>
              <p:nvPr/>
            </p:nvSpPr>
            <p:spPr>
              <a:xfrm rot="5400000">
                <a:off x="-59101" y="119291"/>
                <a:ext cx="226598" cy="1053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sz="5600" b="0">
                    <a:solidFill>
                      <a:srgbClr val="00000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  <p:sp>
            <p:nvSpPr>
              <p:cNvPr id="505" name="Triangle"/>
              <p:cNvSpPr/>
              <p:nvPr/>
            </p:nvSpPr>
            <p:spPr>
              <a:xfrm rot="10800000" flipH="1">
                <a:off x="1538" y="52270"/>
                <a:ext cx="319151" cy="1914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9B38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sz="5600" b="0">
                    <a:solidFill>
                      <a:srgbClr val="00000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  <p:sp>
            <p:nvSpPr>
              <p:cNvPr id="506" name="Triangle"/>
              <p:cNvSpPr/>
              <p:nvPr/>
            </p:nvSpPr>
            <p:spPr>
              <a:xfrm flipH="1">
                <a:off x="317496" y="7589"/>
                <a:ext cx="60640" cy="510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sz="5600" b="0">
                    <a:solidFill>
                      <a:srgbClr val="00000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</p:grpSp>
        <p:sp>
          <p:nvSpPr>
            <p:cNvPr id="508" name="Turn project into package,…"/>
            <p:cNvSpPr txBox="1"/>
            <p:nvPr/>
          </p:nvSpPr>
          <p:spPr>
            <a:xfrm>
              <a:off x="0" y="528098"/>
              <a:ext cx="2307643" cy="5490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pPr>
              <a:r>
                <a:rPr lang="es-AR" dirty="0" smtClean="0"/>
                <a:t>Elegir un tipo de proyecto</a:t>
              </a:r>
              <a:r>
                <a:rPr dirty="0" smtClean="0"/>
                <a:t> pa</a:t>
              </a:r>
              <a:r>
                <a:rPr lang="es-AR" dirty="0" err="1" smtClean="0"/>
                <a:t>quet</a:t>
              </a:r>
              <a:r>
                <a:rPr dirty="0" smtClean="0"/>
                <a:t>e</a:t>
              </a:r>
              <a:r>
                <a:rPr dirty="0"/>
                <a:t>, 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pPr>
              <a:r>
                <a:rPr lang="es-AR" dirty="0" smtClean="0"/>
                <a:t>Permitir</a:t>
              </a:r>
              <a:r>
                <a:rPr dirty="0" smtClean="0"/>
                <a:t> </a:t>
              </a:r>
              <a:r>
                <a:rPr lang="es-AR" sz="1000" b="0" dirty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rPr>
                <a:t>documentación</a:t>
              </a:r>
              <a:r>
                <a:rPr lang="es-AR" sz="800" b="0" dirty="0">
                  <a:solidFill>
                    <a:srgbClr val="000000"/>
                  </a:solidFill>
                  <a:sym typeface="Source Sans Pro Light"/>
                </a:rPr>
                <a:t> </a:t>
              </a:r>
              <a:r>
                <a:rPr dirty="0" err="1" smtClean="0"/>
                <a:t>roxygen</a:t>
              </a:r>
              <a:r>
                <a:rPr dirty="0" smtClean="0"/>
                <a:t> </a:t>
              </a:r>
              <a:r>
                <a:rPr lang="es-AR" dirty="0" smtClean="0"/>
                <a:t>con</a:t>
              </a:r>
              <a:endParaRPr dirty="0"/>
            </a:p>
            <a:p>
              <a: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pPr>
              <a:r>
                <a:rPr b="1" dirty="0">
                  <a:latin typeface="+mn-lt"/>
                  <a:ea typeface="+mn-ea"/>
                  <a:cs typeface="+mn-cs"/>
                  <a:sym typeface="Source Sans Pro"/>
                </a:rPr>
                <a:t> Tools &gt; Project Options &gt; Build Tools</a:t>
              </a:r>
            </a:p>
          </p:txBody>
        </p:sp>
        <p:sp>
          <p:nvSpPr>
            <p:cNvPr id="509" name="Roxygen guide at…"/>
            <p:cNvSpPr txBox="1"/>
            <p:nvPr/>
          </p:nvSpPr>
          <p:spPr>
            <a:xfrm>
              <a:off x="13824" y="1079373"/>
              <a:ext cx="1997724" cy="40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pPr>
              <a:r>
                <a:rPr lang="es-AR" dirty="0" smtClean="0"/>
                <a:t>Guía </a:t>
              </a:r>
              <a:r>
                <a:rPr dirty="0" err="1" smtClean="0"/>
                <a:t>Roxygen</a:t>
              </a:r>
              <a:r>
                <a:rPr dirty="0" smtClean="0"/>
                <a:t> </a:t>
              </a:r>
              <a:r>
                <a:rPr lang="es-AR" dirty="0" smtClean="0"/>
                <a:t>en</a:t>
              </a:r>
              <a:r>
                <a:rPr dirty="0" smtClean="0"/>
                <a:t> </a:t>
              </a:r>
              <a:endParaRPr dirty="0"/>
            </a:p>
            <a:p>
              <a: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pPr>
              <a:r>
                <a:rPr b="1" dirty="0">
                  <a:latin typeface="+mn-lt"/>
                  <a:ea typeface="+mn-ea"/>
                  <a:cs typeface="+mn-cs"/>
                  <a:sym typeface="Source Sans Pro"/>
                </a:rPr>
                <a:t>Help &gt; </a:t>
              </a:r>
              <a:r>
                <a:rPr b="1" dirty="0" err="1">
                  <a:latin typeface="+mn-lt"/>
                  <a:ea typeface="+mn-ea"/>
                  <a:cs typeface="+mn-cs"/>
                  <a:sym typeface="Source Sans Pro"/>
                </a:rPr>
                <a:t>Roxygen</a:t>
              </a:r>
              <a:r>
                <a:rPr b="1" dirty="0">
                  <a:latin typeface="+mn-lt"/>
                  <a:ea typeface="+mn-ea"/>
                  <a:cs typeface="+mn-cs"/>
                  <a:sym typeface="Source Sans Pro"/>
                </a:rPr>
                <a:t> Quick Reference</a:t>
              </a:r>
            </a:p>
          </p:txBody>
        </p:sp>
      </p:grpSp>
      <p:sp>
        <p:nvSpPr>
          <p:cNvPr id="511" name="File &gt; New Project &gt;…"/>
          <p:cNvSpPr txBox="1"/>
          <p:nvPr/>
        </p:nvSpPr>
        <p:spPr>
          <a:xfrm>
            <a:off x="7597643" y="8898308"/>
            <a:ext cx="2724259" cy="451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b="1" dirty="0">
                <a:latin typeface="+mn-lt"/>
                <a:ea typeface="+mn-ea"/>
                <a:cs typeface="+mn-cs"/>
                <a:sym typeface="Source Sans Pro"/>
              </a:rPr>
              <a:t>File &gt; New Project &gt; </a:t>
            </a:r>
          </a:p>
          <a:p>
            <a: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b="1" dirty="0">
                <a:latin typeface="+mn-lt"/>
                <a:ea typeface="+mn-ea"/>
                <a:cs typeface="+mn-cs"/>
                <a:sym typeface="Source Sans Pro"/>
              </a:rPr>
              <a:t>New Directory &gt; R Package</a:t>
            </a:r>
          </a:p>
        </p:txBody>
      </p:sp>
      <p:grpSp>
        <p:nvGrpSpPr>
          <p:cNvPr id="529" name="Group"/>
          <p:cNvGrpSpPr/>
          <p:nvPr/>
        </p:nvGrpSpPr>
        <p:grpSpPr>
          <a:xfrm>
            <a:off x="10506358" y="1443420"/>
            <a:ext cx="3178244" cy="2174746"/>
            <a:chOff x="113147" y="223041"/>
            <a:chExt cx="3178243" cy="2174744"/>
          </a:xfrm>
        </p:grpSpPr>
        <p:sp>
          <p:nvSpPr>
            <p:cNvPr id="512" name="Share Project with Collaborators"/>
            <p:cNvSpPr txBox="1"/>
            <p:nvPr/>
          </p:nvSpPr>
          <p:spPr>
            <a:xfrm>
              <a:off x="113147" y="223041"/>
              <a:ext cx="1067148" cy="3856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pPr>
              <a:r>
                <a:rPr lang="es-AR" b="1" dirty="0" smtClean="0">
                  <a:latin typeface="+mn-lt"/>
                  <a:ea typeface="+mn-ea"/>
                  <a:cs typeface="+mn-cs"/>
                  <a:sym typeface="Source Sans Pro"/>
                </a:rPr>
                <a:t>Compartir</a:t>
              </a:r>
              <a:r>
                <a:rPr b="1" dirty="0" smtClean="0">
                  <a:latin typeface="+mn-lt"/>
                  <a:ea typeface="+mn-ea"/>
                  <a:cs typeface="+mn-cs"/>
                  <a:sym typeface="Source Sans Pro"/>
                </a:rPr>
                <a:t> Pro</a:t>
              </a:r>
              <a:r>
                <a:rPr lang="es-AR" b="1" dirty="0" smtClean="0">
                  <a:latin typeface="+mn-lt"/>
                  <a:ea typeface="+mn-ea"/>
                  <a:cs typeface="+mn-cs"/>
                  <a:sym typeface="Source Sans Pro"/>
                </a:rPr>
                <a:t>y</a:t>
              </a:r>
              <a:r>
                <a:rPr b="1" dirty="0" err="1" smtClean="0">
                  <a:latin typeface="+mn-lt"/>
                  <a:ea typeface="+mn-ea"/>
                  <a:cs typeface="+mn-cs"/>
                  <a:sym typeface="Source Sans Pro"/>
                </a:rPr>
                <a:t>ect</a:t>
              </a:r>
              <a:r>
                <a:rPr lang="es-AR" b="1" dirty="0" smtClean="0">
                  <a:latin typeface="+mn-lt"/>
                  <a:ea typeface="+mn-ea"/>
                  <a:cs typeface="+mn-cs"/>
                  <a:sym typeface="Source Sans Pro"/>
                </a:rPr>
                <a:t>o</a:t>
              </a:r>
              <a:r>
                <a:rPr dirty="0" smtClean="0"/>
                <a:t> </a:t>
              </a:r>
              <a:r>
                <a:rPr lang="es-AR" dirty="0" smtClean="0"/>
                <a:t>con</a:t>
              </a:r>
              <a:r>
                <a:rPr dirty="0" smtClean="0"/>
                <a:t> </a:t>
              </a:r>
              <a:r>
                <a:rPr dirty="0" err="1" smtClean="0"/>
                <a:t>Colabora</a:t>
              </a:r>
              <a:r>
                <a:rPr lang="es-AR" dirty="0" smtClean="0"/>
                <a:t>d</a:t>
              </a:r>
              <a:r>
                <a:rPr dirty="0" smtClean="0"/>
                <a:t>or</a:t>
              </a:r>
              <a:r>
                <a:rPr lang="es-AR" dirty="0" smtClean="0"/>
                <a:t>e</a:t>
              </a:r>
              <a:r>
                <a:rPr dirty="0" smtClean="0"/>
                <a:t>s</a:t>
              </a:r>
              <a:endParaRPr dirty="0"/>
            </a:p>
          </p:txBody>
        </p:sp>
        <p:sp>
          <p:nvSpPr>
            <p:cNvPr id="513" name="Active shared collaborators"/>
            <p:cNvSpPr txBox="1"/>
            <p:nvPr/>
          </p:nvSpPr>
          <p:spPr>
            <a:xfrm>
              <a:off x="1168401" y="223041"/>
              <a:ext cx="967164" cy="3856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smtClean="0"/>
                <a:t>Colaboradores activos</a:t>
              </a:r>
              <a:endParaRPr dirty="0"/>
            </a:p>
          </p:txBody>
        </p:sp>
        <p:sp>
          <p:nvSpPr>
            <p:cNvPr id="514" name="Select…"/>
            <p:cNvSpPr txBox="1"/>
            <p:nvPr/>
          </p:nvSpPr>
          <p:spPr>
            <a:xfrm>
              <a:off x="2480788" y="1292862"/>
              <a:ext cx="786615" cy="3856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>
                  <a:solidFill>
                    <a:srgbClr val="000000"/>
                  </a:solidFill>
                </a:defRPr>
              </a:pPr>
              <a:r>
                <a:rPr sz="950" dirty="0" err="1" smtClean="0"/>
                <a:t>Selec</a:t>
              </a:r>
              <a:r>
                <a:rPr lang="es-AR" sz="950" dirty="0" err="1" smtClean="0"/>
                <a:t>cionar</a:t>
              </a:r>
              <a:r>
                <a:rPr lang="es-AR" sz="950" dirty="0" smtClean="0"/>
                <a:t> Versión de </a:t>
              </a:r>
              <a:r>
                <a:rPr sz="950" dirty="0" smtClean="0"/>
                <a:t>R</a:t>
              </a:r>
              <a:endParaRPr sz="950" dirty="0"/>
            </a:p>
          </p:txBody>
        </p:sp>
        <p:sp>
          <p:nvSpPr>
            <p:cNvPr id="515" name="Start new R Session in current  project"/>
            <p:cNvSpPr txBox="1"/>
            <p:nvPr/>
          </p:nvSpPr>
          <p:spPr>
            <a:xfrm>
              <a:off x="2093190" y="489741"/>
              <a:ext cx="1198200" cy="4052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pPr>
              <a:r>
                <a:rPr lang="es-AR" dirty="0" smtClean="0"/>
                <a:t>Iniciar</a:t>
              </a:r>
              <a:r>
                <a:rPr dirty="0" smtClean="0"/>
                <a:t> </a:t>
              </a:r>
              <a:r>
                <a:rPr b="1" dirty="0" smtClean="0">
                  <a:latin typeface="+mn-lt"/>
                  <a:ea typeface="+mn-ea"/>
                  <a:cs typeface="+mn-cs"/>
                  <a:sym typeface="Source Sans Pro"/>
                </a:rPr>
                <a:t>n</a:t>
              </a:r>
              <a:r>
                <a:rPr lang="es-AR" b="1" dirty="0" err="1" smtClean="0">
                  <a:latin typeface="+mn-lt"/>
                  <a:ea typeface="+mn-ea"/>
                  <a:cs typeface="+mn-cs"/>
                  <a:sym typeface="Source Sans Pro"/>
                </a:rPr>
                <a:t>ueva</a:t>
              </a:r>
              <a:r>
                <a:rPr lang="es-AR" b="1" dirty="0" smtClean="0">
                  <a:latin typeface="+mn-lt"/>
                  <a:ea typeface="+mn-ea"/>
                  <a:cs typeface="+mn-cs"/>
                  <a:sym typeface="Source Sans Pro"/>
                </a:rPr>
                <a:t> Sesión</a:t>
              </a:r>
              <a:r>
                <a:rPr b="1" dirty="0" smtClean="0">
                  <a:latin typeface="+mn-lt"/>
                  <a:ea typeface="+mn-ea"/>
                  <a:cs typeface="+mn-cs"/>
                  <a:sym typeface="Source Sans Pro"/>
                </a:rPr>
                <a:t> R </a:t>
              </a:r>
              <a:r>
                <a:rPr dirty="0" smtClean="0"/>
                <a:t> </a:t>
              </a:r>
              <a:r>
                <a:rPr lang="es-AR" dirty="0" smtClean="0"/>
                <a:t>e</a:t>
              </a:r>
              <a:r>
                <a:rPr dirty="0" smtClean="0"/>
                <a:t>n pro</a:t>
              </a:r>
              <a:r>
                <a:rPr lang="es-AR" dirty="0" smtClean="0"/>
                <a:t>y</a:t>
              </a:r>
              <a:r>
                <a:rPr dirty="0" err="1" smtClean="0"/>
                <a:t>ect</a:t>
              </a:r>
              <a:r>
                <a:rPr lang="es-AR" dirty="0" smtClean="0"/>
                <a:t>o actual</a:t>
              </a:r>
              <a:r>
                <a:rPr dirty="0" smtClean="0"/>
                <a:t> </a:t>
              </a:r>
              <a:endParaRPr dirty="0"/>
            </a:p>
          </p:txBody>
        </p:sp>
        <p:sp>
          <p:nvSpPr>
            <p:cNvPr id="516" name="Close R Session in project"/>
            <p:cNvSpPr txBox="1"/>
            <p:nvPr/>
          </p:nvSpPr>
          <p:spPr>
            <a:xfrm>
              <a:off x="2454529" y="803265"/>
              <a:ext cx="786993" cy="573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dirty="0" smtClean="0"/>
                <a:t>C</a:t>
              </a:r>
              <a:r>
                <a:rPr lang="es-AR" dirty="0" smtClean="0"/>
                <a:t>errar</a:t>
              </a:r>
              <a:r>
                <a:rPr dirty="0" smtClean="0"/>
                <a:t> </a:t>
              </a:r>
              <a:r>
                <a:rPr lang="es-AR" dirty="0" smtClean="0"/>
                <a:t>Sesión </a:t>
              </a:r>
              <a:r>
                <a:rPr dirty="0" smtClean="0"/>
                <a:t>R  </a:t>
              </a:r>
              <a:r>
                <a:rPr lang="es-AR" dirty="0" smtClean="0"/>
                <a:t>e</a:t>
              </a:r>
              <a:r>
                <a:rPr dirty="0" smtClean="0"/>
                <a:t>n pro</a:t>
              </a:r>
              <a:r>
                <a:rPr lang="es-AR" dirty="0" smtClean="0"/>
                <a:t>y</a:t>
              </a:r>
              <a:r>
                <a:rPr dirty="0" err="1" smtClean="0"/>
                <a:t>ect</a:t>
              </a:r>
              <a:r>
                <a:rPr lang="es-AR" dirty="0" smtClean="0"/>
                <a:t>o</a:t>
              </a:r>
              <a:r>
                <a:rPr dirty="0" smtClean="0"/>
                <a:t> </a:t>
              </a:r>
              <a:endParaRPr dirty="0"/>
            </a:p>
          </p:txBody>
        </p:sp>
        <p:grpSp>
          <p:nvGrpSpPr>
            <p:cNvPr id="520" name="Group"/>
            <p:cNvGrpSpPr/>
            <p:nvPr/>
          </p:nvGrpSpPr>
          <p:grpSpPr>
            <a:xfrm>
              <a:off x="346160" y="672226"/>
              <a:ext cx="2031431" cy="1725559"/>
              <a:chOff x="0" y="0"/>
              <a:chExt cx="2031429" cy="1725557"/>
            </a:xfrm>
          </p:grpSpPr>
          <p:pic>
            <p:nvPicPr>
              <p:cNvPr id="517" name="Screen Shot 2015-12-24 at 9.06.41 AM.png" descr="Screen Shot 2015-12-24 at 9.06.41 AM.png"/>
              <p:cNvPicPr>
                <a:picLocks noChangeAspect="1"/>
              </p:cNvPicPr>
              <p:nvPr/>
            </p:nvPicPr>
            <p:blipFill>
              <a:blip r:embed="rId10">
                <a:extLst/>
              </a:blip>
              <a:srcRect l="73134" t="10784" r="5415" b="83325"/>
              <a:stretch>
                <a:fillRect/>
              </a:stretch>
            </p:blipFill>
            <p:spPr>
              <a:xfrm>
                <a:off x="3186" y="0"/>
                <a:ext cx="1666893" cy="358956"/>
              </a:xfrm>
              <a:prstGeom prst="rect">
                <a:avLst/>
              </a:prstGeom>
              <a:ln w="635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</p:pic>
          <p:pic>
            <p:nvPicPr>
              <p:cNvPr id="518" name="Screen Shot 2015-12-24 at 9.13.10 AM.png" descr="Screen Shot 2015-12-24 at 9.13.10 AM.png"/>
              <p:cNvPicPr>
                <a:picLocks noChangeAspect="1"/>
              </p:cNvPicPr>
              <p:nvPr/>
            </p:nvPicPr>
            <p:blipFill>
              <a:blip r:embed="rId11">
                <a:extLst/>
              </a:blip>
              <a:srcRect/>
              <a:stretch>
                <a:fillRect/>
              </a:stretch>
            </p:blipFill>
            <p:spPr>
              <a:xfrm>
                <a:off x="1142954" y="358929"/>
                <a:ext cx="888476" cy="600322"/>
              </a:xfrm>
              <a:prstGeom prst="rect">
                <a:avLst/>
              </a:prstGeom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</p:pic>
          <p:pic>
            <p:nvPicPr>
              <p:cNvPr id="519" name="Screen Shot 2015-12-24 at 9.12.51 AM.png" descr="Screen Shot 2015-12-24 at 9.12.51 AM.png"/>
              <p:cNvPicPr>
                <a:picLocks noChangeAspect="1"/>
              </p:cNvPicPr>
              <p:nvPr/>
            </p:nvPicPr>
            <p:blipFill>
              <a:blip r:embed="rId12">
                <a:extLst/>
              </a:blip>
              <a:srcRect/>
              <a:stretch>
                <a:fillRect/>
              </a:stretch>
            </p:blipFill>
            <p:spPr>
              <a:xfrm>
                <a:off x="-1" y="365974"/>
                <a:ext cx="1192173" cy="1359584"/>
              </a:xfrm>
              <a:prstGeom prst="rect">
                <a:avLst/>
              </a:prstGeom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</p:pic>
        </p:grpSp>
        <p:sp>
          <p:nvSpPr>
            <p:cNvPr id="521" name="Line"/>
            <p:cNvSpPr/>
            <p:nvPr/>
          </p:nvSpPr>
          <p:spPr>
            <a:xfrm rot="4500000">
              <a:off x="-237886" y="944346"/>
              <a:ext cx="946836" cy="2339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65" extrusionOk="0">
                  <a:moveTo>
                    <a:pt x="21600" y="14499"/>
                  </a:moveTo>
                  <a:cubicBezTo>
                    <a:pt x="21597" y="15954"/>
                    <a:pt x="21479" y="17368"/>
                    <a:pt x="21261" y="18535"/>
                  </a:cubicBezTo>
                  <a:cubicBezTo>
                    <a:pt x="20888" y="20539"/>
                    <a:pt x="20277" y="21600"/>
                    <a:pt x="19656" y="21322"/>
                  </a:cubicBezTo>
                  <a:cubicBezTo>
                    <a:pt x="16380" y="17768"/>
                    <a:pt x="13104" y="14214"/>
                    <a:pt x="9828" y="10661"/>
                  </a:cubicBezTo>
                  <a:cubicBezTo>
                    <a:pt x="6552" y="7107"/>
                    <a:pt x="3276" y="3554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22" name="J"/>
            <p:cNvSpPr/>
            <p:nvPr/>
          </p:nvSpPr>
          <p:spPr>
            <a:xfrm>
              <a:off x="607807" y="752239"/>
              <a:ext cx="103880" cy="103879"/>
            </a:xfrm>
            <a:prstGeom prst="roundRect">
              <a:avLst>
                <a:gd name="adj" fmla="val 15000"/>
              </a:avLst>
            </a:prstGeom>
            <a:solidFill>
              <a:schemeClr val="accent2">
                <a:hueOff val="-2473792"/>
                <a:satOff val="-50209"/>
                <a:lumOff val="23543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0"/>
                </a:spcBef>
                <a:defRPr sz="600">
                  <a:solidFill>
                    <a:srgbClr val="000000"/>
                  </a:solidFill>
                </a:defRPr>
              </a:lvl1pPr>
            </a:lstStyle>
            <a:p>
              <a:r>
                <a:t>J</a:t>
              </a:r>
            </a:p>
          </p:txBody>
        </p:sp>
        <p:sp>
          <p:nvSpPr>
            <p:cNvPr id="523" name="H"/>
            <p:cNvSpPr/>
            <p:nvPr/>
          </p:nvSpPr>
          <p:spPr>
            <a:xfrm>
              <a:off x="493182" y="752239"/>
              <a:ext cx="103879" cy="103879"/>
            </a:xfrm>
            <a:prstGeom prst="roundRect">
              <a:avLst>
                <a:gd name="adj" fmla="val 15000"/>
              </a:avLst>
            </a:prstGeom>
            <a:solidFill>
              <a:schemeClr val="accent4">
                <a:hueOff val="384618"/>
                <a:satOff val="3869"/>
                <a:lumOff val="580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0"/>
                </a:spcBef>
                <a:defRPr sz="600">
                  <a:solidFill>
                    <a:srgbClr val="000000"/>
                  </a:solidFill>
                </a:defRPr>
              </a:lvl1pPr>
            </a:lstStyle>
            <a:p>
              <a:r>
                <a:t>H</a:t>
              </a:r>
            </a:p>
          </p:txBody>
        </p:sp>
        <p:sp>
          <p:nvSpPr>
            <p:cNvPr id="524" name="T"/>
            <p:cNvSpPr/>
            <p:nvPr/>
          </p:nvSpPr>
          <p:spPr>
            <a:xfrm>
              <a:off x="377285" y="752239"/>
              <a:ext cx="103880" cy="103879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0"/>
                </a:spcBef>
                <a:defRPr sz="600">
                  <a:solidFill>
                    <a:srgbClr val="000000"/>
                  </a:solidFill>
                </a:defRPr>
              </a:lvl1pPr>
            </a:lstStyle>
            <a:p>
              <a:r>
                <a:t>T</a:t>
              </a:r>
            </a:p>
          </p:txBody>
        </p:sp>
        <p:sp>
          <p:nvSpPr>
            <p:cNvPr id="525" name="Line"/>
            <p:cNvSpPr/>
            <p:nvPr/>
          </p:nvSpPr>
          <p:spPr>
            <a:xfrm flipH="1">
              <a:off x="733325" y="519234"/>
              <a:ext cx="444837" cy="24508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26" name="Line"/>
            <p:cNvSpPr/>
            <p:nvPr/>
          </p:nvSpPr>
          <p:spPr>
            <a:xfrm flipH="1">
              <a:off x="1711892" y="661041"/>
              <a:ext cx="386882" cy="1016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27" name="Line"/>
            <p:cNvSpPr/>
            <p:nvPr/>
          </p:nvSpPr>
          <p:spPr>
            <a:xfrm flipH="1" flipV="1">
              <a:off x="1892694" y="798801"/>
              <a:ext cx="618642" cy="19165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28" name="Line"/>
            <p:cNvSpPr/>
            <p:nvPr/>
          </p:nvSpPr>
          <p:spPr>
            <a:xfrm flipH="1" flipV="1">
              <a:off x="1987945" y="968693"/>
              <a:ext cx="542441" cy="47105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grpSp>
        <p:nvGrpSpPr>
          <p:cNvPr id="533" name="Group"/>
          <p:cNvGrpSpPr/>
          <p:nvPr/>
        </p:nvGrpSpPr>
        <p:grpSpPr>
          <a:xfrm>
            <a:off x="10929876" y="2294502"/>
            <a:ext cx="2803436" cy="1891869"/>
            <a:chOff x="0" y="0"/>
            <a:chExt cx="2803435" cy="1891867"/>
          </a:xfrm>
        </p:grpSpPr>
        <p:sp>
          <p:nvSpPr>
            <p:cNvPr id="530" name="RStudio saves the call history, workspace, and working directory associated with a project. It reloads each when you re-open a project."/>
            <p:cNvSpPr txBox="1"/>
            <p:nvPr/>
          </p:nvSpPr>
          <p:spPr>
            <a:xfrm>
              <a:off x="1045009" y="1095273"/>
              <a:ext cx="1758427" cy="7965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err="1"/>
                <a:t>RStudio</a:t>
              </a:r>
              <a:r>
                <a:rPr lang="es-AR" dirty="0"/>
                <a:t> </a:t>
              </a:r>
              <a:r>
                <a:rPr lang="es-AR" dirty="0" smtClean="0"/>
                <a:t>guarda: historial </a:t>
              </a:r>
              <a:r>
                <a:rPr lang="es-AR" dirty="0"/>
                <a:t>de llamadas, </a:t>
              </a:r>
              <a:r>
                <a:rPr lang="es-AR" dirty="0" smtClean="0"/>
                <a:t>espacio </a:t>
              </a:r>
              <a:r>
                <a:rPr lang="es-AR" dirty="0"/>
                <a:t>de trabajo y </a:t>
              </a:r>
              <a:r>
                <a:rPr lang="es-AR" dirty="0" smtClean="0"/>
                <a:t> </a:t>
              </a:r>
              <a:r>
                <a:rPr lang="es-AR" dirty="0"/>
                <a:t>directorio de trabajo asociado con un proyecto. </a:t>
              </a:r>
              <a:r>
                <a:rPr lang="es-AR" dirty="0" smtClean="0"/>
                <a:t>Recarga </a:t>
              </a:r>
              <a:r>
                <a:rPr lang="es-AR" dirty="0"/>
                <a:t>cada uno cuando vuelve a abrir un proyecto.</a:t>
              </a:r>
            </a:p>
          </p:txBody>
        </p:sp>
        <p:sp>
          <p:nvSpPr>
            <p:cNvPr id="531" name="Name of current project"/>
            <p:cNvSpPr txBox="1"/>
            <p:nvPr/>
          </p:nvSpPr>
          <p:spPr>
            <a:xfrm>
              <a:off x="0" y="1415437"/>
              <a:ext cx="923915" cy="415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smtClean="0"/>
                <a:t>Nombre del proyecto actual</a:t>
              </a:r>
              <a:endParaRPr dirty="0"/>
            </a:p>
          </p:txBody>
        </p:sp>
        <p:sp>
          <p:nvSpPr>
            <p:cNvPr id="532" name="Line"/>
            <p:cNvSpPr/>
            <p:nvPr/>
          </p:nvSpPr>
          <p:spPr>
            <a:xfrm flipV="1">
              <a:off x="508599" y="-1"/>
              <a:ext cx="202725" cy="1452569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pic>
        <p:nvPicPr>
          <p:cNvPr id="534" name="Screen Shot 2015-12-28 at 3.05.51 PM.png" descr="Screen Shot 2015-12-28 at 3.05.51 PM.png"/>
          <p:cNvPicPr>
            <a:picLocks noChangeAspect="1"/>
          </p:cNvPicPr>
          <p:nvPr/>
        </p:nvPicPr>
        <p:blipFill>
          <a:blip r:embed="rId13">
            <a:extLst/>
          </a:blip>
          <a:srcRect/>
          <a:stretch>
            <a:fillRect/>
          </a:stretch>
        </p:blipFill>
        <p:spPr>
          <a:xfrm>
            <a:off x="10614408" y="9125613"/>
            <a:ext cx="2884441" cy="961481"/>
          </a:xfrm>
          <a:prstGeom prst="rect">
            <a:avLst/>
          </a:prstGeom>
          <a:ln w="6350">
            <a:solidFill>
              <a:srgbClr val="000000"/>
            </a:solidFill>
            <a:miter lim="400000"/>
          </a:ln>
        </p:spPr>
      </p:pic>
      <p:sp>
        <p:nvSpPr>
          <p:cNvPr id="535" name="Rectangle"/>
          <p:cNvSpPr/>
          <p:nvPr/>
        </p:nvSpPr>
        <p:spPr>
          <a:xfrm>
            <a:off x="10917176" y="9685832"/>
            <a:ext cx="2567676" cy="377047"/>
          </a:xfrm>
          <a:prstGeom prst="rect">
            <a:avLst/>
          </a:prstGeom>
          <a:solidFill>
            <a:srgbClr val="FFFFFF"/>
          </a:solidFill>
          <a:ln w="19050">
            <a:solidFill>
              <a:srgbClr val="FFFFFF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536" name="Screen Shot 2015-12-28 at 1.57.10 PM.png" descr="Screen Shot 2015-12-28 at 1.57.10 PM.png"/>
          <p:cNvPicPr>
            <a:picLocks noChangeAspect="1"/>
          </p:cNvPicPr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10611439" y="8257399"/>
            <a:ext cx="2884441" cy="601569"/>
          </a:xfrm>
          <a:prstGeom prst="rect">
            <a:avLst/>
          </a:prstGeom>
          <a:ln w="6350">
            <a:solidFill>
              <a:srgbClr val="000000"/>
            </a:solidFill>
            <a:miter lim="400000"/>
          </a:ln>
        </p:spPr>
      </p:pic>
      <p:pic>
        <p:nvPicPr>
          <p:cNvPr id="537" name="Screen Shot 2015-12-28 at 1.34.11 PM.png" descr="Screen Shot 2015-12-28 at 1.34.11 PM.png"/>
          <p:cNvPicPr>
            <a:picLocks noChangeAspect="1"/>
          </p:cNvPicPr>
          <p:nvPr/>
        </p:nvPicPr>
        <p:blipFill>
          <a:blip r:embed="rId15">
            <a:extLst/>
          </a:blip>
          <a:stretch>
            <a:fillRect/>
          </a:stretch>
        </p:blipFill>
        <p:spPr>
          <a:xfrm>
            <a:off x="10614408" y="5392367"/>
            <a:ext cx="2884441" cy="1449906"/>
          </a:xfrm>
          <a:prstGeom prst="rect">
            <a:avLst/>
          </a:prstGeom>
          <a:ln w="6350">
            <a:solidFill>
              <a:srgbClr val="000000"/>
            </a:solidFill>
            <a:miter lim="400000"/>
          </a:ln>
        </p:spPr>
      </p:pic>
      <p:sp>
        <p:nvSpPr>
          <p:cNvPr id="538" name="Rectangle"/>
          <p:cNvSpPr/>
          <p:nvPr/>
        </p:nvSpPr>
        <p:spPr>
          <a:xfrm>
            <a:off x="10625936" y="5603359"/>
            <a:ext cx="2869743" cy="123619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539" name="Screen Shot 2015-12-28 at 1.32.18 PM.png" descr="Screen Shot 2015-12-28 at 1.32.18 PM.png"/>
          <p:cNvPicPr>
            <a:picLocks noChangeAspect="1"/>
          </p:cNvPicPr>
          <p:nvPr/>
        </p:nvPicPr>
        <p:blipFill>
          <a:blip r:embed="rId16">
            <a:extLst/>
          </a:blip>
          <a:stretch>
            <a:fillRect/>
          </a:stretch>
        </p:blipFill>
        <p:spPr>
          <a:xfrm>
            <a:off x="10614408" y="7132166"/>
            <a:ext cx="2884441" cy="708280"/>
          </a:xfrm>
          <a:prstGeom prst="rect">
            <a:avLst/>
          </a:prstGeom>
          <a:ln w="6350">
            <a:solidFill>
              <a:srgbClr val="000000"/>
            </a:solidFill>
            <a:miter lim="400000"/>
          </a:ln>
        </p:spPr>
      </p:pic>
      <p:sp>
        <p:nvSpPr>
          <p:cNvPr id="540" name="Rectangle"/>
          <p:cNvSpPr/>
          <p:nvPr/>
        </p:nvSpPr>
        <p:spPr>
          <a:xfrm>
            <a:off x="10625936" y="7464788"/>
            <a:ext cx="2855448" cy="36248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1" name="Rectangle"/>
          <p:cNvSpPr/>
          <p:nvPr/>
        </p:nvSpPr>
        <p:spPr>
          <a:xfrm>
            <a:off x="10653542" y="8480319"/>
            <a:ext cx="2800236" cy="36248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542" name="Screen Shot 2015-12-28 at 1.28.41 PM.png" descr="Screen Shot 2015-12-28 at 1.28.41 PM.png"/>
          <p:cNvPicPr>
            <a:picLocks noChangeAspect="1"/>
          </p:cNvPicPr>
          <p:nvPr/>
        </p:nvPicPr>
        <p:blipFill>
          <a:blip r:embed="rId17">
            <a:extLst/>
          </a:blip>
          <a:stretch>
            <a:fillRect/>
          </a:stretch>
        </p:blipFill>
        <p:spPr>
          <a:xfrm>
            <a:off x="10611439" y="4523897"/>
            <a:ext cx="2884441" cy="607794"/>
          </a:xfrm>
          <a:prstGeom prst="rect">
            <a:avLst/>
          </a:prstGeom>
          <a:ln w="6350">
            <a:solidFill>
              <a:srgbClr val="000000"/>
            </a:solidFill>
            <a:miter lim="400000"/>
          </a:ln>
        </p:spPr>
      </p:pic>
      <p:sp>
        <p:nvSpPr>
          <p:cNvPr id="543" name="View(&lt;data&gt;) opens spreadsheet like view of data set"/>
          <p:cNvSpPr txBox="1"/>
          <p:nvPr/>
        </p:nvSpPr>
        <p:spPr>
          <a:xfrm>
            <a:off x="10550916" y="8875310"/>
            <a:ext cx="3031872" cy="260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/>
          <a:p>
            <a:pPr algn="ctr"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b="1" dirty="0">
                <a:latin typeface="+mn-lt"/>
                <a:ea typeface="+mn-ea"/>
                <a:cs typeface="+mn-cs"/>
                <a:sym typeface="Source Sans Pro"/>
              </a:rPr>
              <a:t>View(&lt;</a:t>
            </a:r>
            <a:r>
              <a:rPr b="1" dirty="0" err="1" smtClean="0">
                <a:latin typeface="+mn-lt"/>
                <a:ea typeface="+mn-ea"/>
                <a:cs typeface="+mn-cs"/>
                <a:sym typeface="Source Sans Pro"/>
              </a:rPr>
              <a:t>dat</a:t>
            </a:r>
            <a:r>
              <a:rPr lang="es-AR" dirty="0"/>
              <a:t>a</a:t>
            </a:r>
            <a:r>
              <a:rPr b="1" dirty="0" smtClean="0">
                <a:latin typeface="+mn-lt"/>
                <a:ea typeface="+mn-ea"/>
                <a:cs typeface="+mn-cs"/>
                <a:sym typeface="Source Sans Pro"/>
              </a:rPr>
              <a:t>&gt;)</a:t>
            </a:r>
            <a:r>
              <a:rPr lang="es-AR" sz="1000" b="0" dirty="0">
                <a:sym typeface="Source Sans Pro Light"/>
              </a:rPr>
              <a:t> abre una hoja de cálculo como una vista del conjunto de </a:t>
            </a:r>
            <a:r>
              <a:rPr lang="es-AR" sz="1000" b="0" dirty="0" smtClean="0">
                <a:sym typeface="Source Sans Pro Light"/>
              </a:rPr>
              <a:t>datos</a:t>
            </a:r>
            <a:endParaRPr lang="es-AR" sz="1000" b="0" dirty="0">
              <a:sym typeface="Source Sans Pro Light"/>
            </a:endParaRPr>
          </a:p>
        </p:txBody>
      </p:sp>
      <p:sp>
        <p:nvSpPr>
          <p:cNvPr id="544" name="Sort by values"/>
          <p:cNvSpPr txBox="1"/>
          <p:nvPr/>
        </p:nvSpPr>
        <p:spPr>
          <a:xfrm>
            <a:off x="12250545" y="9725826"/>
            <a:ext cx="578554" cy="386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Ordenar por valor</a:t>
            </a:r>
            <a:endParaRPr dirty="0"/>
          </a:p>
        </p:txBody>
      </p:sp>
      <p:sp>
        <p:nvSpPr>
          <p:cNvPr id="545" name="Filter rows by value or value range"/>
          <p:cNvSpPr txBox="1"/>
          <p:nvPr/>
        </p:nvSpPr>
        <p:spPr>
          <a:xfrm>
            <a:off x="10891404" y="9725826"/>
            <a:ext cx="1143453" cy="405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Filtrar filas por valor o por rango de valores</a:t>
            </a:r>
            <a:endParaRPr dirty="0"/>
          </a:p>
        </p:txBody>
      </p:sp>
      <p:sp>
        <p:nvSpPr>
          <p:cNvPr id="546" name="Search for value"/>
          <p:cNvSpPr txBox="1"/>
          <p:nvPr/>
        </p:nvSpPr>
        <p:spPr>
          <a:xfrm>
            <a:off x="12932381" y="9725826"/>
            <a:ext cx="583943" cy="386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Buscar un valor</a:t>
            </a:r>
            <a:endParaRPr dirty="0"/>
          </a:p>
        </p:txBody>
      </p:sp>
      <p:sp>
        <p:nvSpPr>
          <p:cNvPr id="547" name="Viewer Pane displays HTML content, such as Shiny apps, RMarkdown reports, and interactive visualizations"/>
          <p:cNvSpPr txBox="1"/>
          <p:nvPr/>
        </p:nvSpPr>
        <p:spPr>
          <a:xfrm>
            <a:off x="10560543" y="7858842"/>
            <a:ext cx="2992172" cy="395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 algn="ctr"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El panel Visor muestra contenido HTML, como aplicaciones </a:t>
            </a:r>
            <a:r>
              <a:rPr lang="es-AR" dirty="0" err="1"/>
              <a:t>Shiny</a:t>
            </a:r>
            <a:r>
              <a:rPr lang="es-AR" dirty="0"/>
              <a:t>, informes </a:t>
            </a:r>
            <a:r>
              <a:rPr lang="es-AR" dirty="0" err="1"/>
              <a:t>RMarkdown</a:t>
            </a:r>
            <a:r>
              <a:rPr lang="es-AR" dirty="0"/>
              <a:t> y visualizaciones interactivas</a:t>
            </a:r>
          </a:p>
        </p:txBody>
      </p:sp>
      <p:sp>
        <p:nvSpPr>
          <p:cNvPr id="548" name="Stop Shiny app"/>
          <p:cNvSpPr txBox="1"/>
          <p:nvPr/>
        </p:nvSpPr>
        <p:spPr>
          <a:xfrm>
            <a:off x="10587703" y="8507555"/>
            <a:ext cx="701108" cy="400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Detener </a:t>
            </a:r>
            <a:r>
              <a:rPr lang="es-AR" dirty="0" err="1"/>
              <a:t>Shiny</a:t>
            </a:r>
            <a:r>
              <a:rPr lang="es-AR" dirty="0"/>
              <a:t> app</a:t>
            </a:r>
          </a:p>
        </p:txBody>
      </p:sp>
      <p:sp>
        <p:nvSpPr>
          <p:cNvPr id="549" name="Publish to shinyapps.io, rpubs, RSConnect, …"/>
          <p:cNvSpPr txBox="1"/>
          <p:nvPr/>
        </p:nvSpPr>
        <p:spPr>
          <a:xfrm>
            <a:off x="11604201" y="8507555"/>
            <a:ext cx="1535215" cy="391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dirty="0" err="1" smtClean="0"/>
              <a:t>Publi</a:t>
            </a:r>
            <a:r>
              <a:rPr lang="es-AR" dirty="0" smtClean="0"/>
              <a:t>car a</a:t>
            </a:r>
            <a:r>
              <a:rPr dirty="0" smtClean="0"/>
              <a:t> </a:t>
            </a:r>
            <a:r>
              <a:rPr dirty="0"/>
              <a:t>shinyapps.io, </a:t>
            </a:r>
            <a:r>
              <a:rPr dirty="0" err="1"/>
              <a:t>rpubs</a:t>
            </a:r>
            <a:r>
              <a:rPr dirty="0"/>
              <a:t>, </a:t>
            </a:r>
            <a:r>
              <a:rPr dirty="0" err="1"/>
              <a:t>RSConnect</a:t>
            </a:r>
            <a:r>
              <a:rPr dirty="0"/>
              <a:t>, …</a:t>
            </a:r>
          </a:p>
        </p:txBody>
      </p:sp>
      <p:sp>
        <p:nvSpPr>
          <p:cNvPr id="550" name="Refresh"/>
          <p:cNvSpPr txBox="1"/>
          <p:nvPr/>
        </p:nvSpPr>
        <p:spPr>
          <a:xfrm>
            <a:off x="13032398" y="8499710"/>
            <a:ext cx="504598" cy="260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dirty="0" err="1" smtClean="0"/>
              <a:t>Refres</a:t>
            </a:r>
            <a:r>
              <a:rPr lang="es-AR" dirty="0" smtClean="0"/>
              <a:t>car</a:t>
            </a:r>
            <a:r>
              <a:rPr dirty="0" smtClean="0"/>
              <a:t> </a:t>
            </a:r>
            <a:endParaRPr dirty="0"/>
          </a:p>
        </p:txBody>
      </p:sp>
      <p:sp>
        <p:nvSpPr>
          <p:cNvPr id="551" name="RStudio opens documentation in a dedicated Help pane"/>
          <p:cNvSpPr txBox="1"/>
          <p:nvPr/>
        </p:nvSpPr>
        <p:spPr>
          <a:xfrm>
            <a:off x="10560542" y="6872052"/>
            <a:ext cx="2992172" cy="260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 algn="ctr"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err="1"/>
              <a:t>RStudio</a:t>
            </a:r>
            <a:r>
              <a:rPr lang="es-AR" dirty="0"/>
              <a:t> abre documentación en un panel de ayuda dedicado</a:t>
            </a:r>
          </a:p>
        </p:txBody>
      </p:sp>
      <p:sp>
        <p:nvSpPr>
          <p:cNvPr id="552" name="Home page of helpful links"/>
          <p:cNvSpPr txBox="1"/>
          <p:nvPr/>
        </p:nvSpPr>
        <p:spPr>
          <a:xfrm>
            <a:off x="10592417" y="7486159"/>
            <a:ext cx="860644" cy="395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Página Inicial de enlaces útiles</a:t>
            </a:r>
          </a:p>
        </p:txBody>
      </p:sp>
      <p:sp>
        <p:nvSpPr>
          <p:cNvPr id="553" name="Search within help file"/>
          <p:cNvSpPr txBox="1"/>
          <p:nvPr/>
        </p:nvSpPr>
        <p:spPr>
          <a:xfrm>
            <a:off x="11522976" y="7486159"/>
            <a:ext cx="928269" cy="410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Buscar dentro de archivo de ayuda</a:t>
            </a:r>
          </a:p>
        </p:txBody>
      </p:sp>
      <p:sp>
        <p:nvSpPr>
          <p:cNvPr id="554" name="Search for help file"/>
          <p:cNvSpPr txBox="1"/>
          <p:nvPr/>
        </p:nvSpPr>
        <p:spPr>
          <a:xfrm>
            <a:off x="12565505" y="7486159"/>
            <a:ext cx="641845" cy="410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Buscar archivo de ayuda</a:t>
            </a:r>
          </a:p>
        </p:txBody>
      </p:sp>
      <p:sp>
        <p:nvSpPr>
          <p:cNvPr id="555" name="GUI Package manager lists every installed package"/>
          <p:cNvSpPr txBox="1"/>
          <p:nvPr/>
        </p:nvSpPr>
        <p:spPr>
          <a:xfrm>
            <a:off x="10697992" y="5136562"/>
            <a:ext cx="2717273" cy="260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 algn="ctr"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El administrador de paquetes GUI  </a:t>
            </a:r>
            <a:r>
              <a:rPr lang="es-AR" dirty="0"/>
              <a:t>lista todos los paquetes instalados</a:t>
            </a:r>
          </a:p>
        </p:txBody>
      </p:sp>
      <p:sp>
        <p:nvSpPr>
          <p:cNvPr id="557" name="Delete from library"/>
          <p:cNvSpPr txBox="1"/>
          <p:nvPr/>
        </p:nvSpPr>
        <p:spPr>
          <a:xfrm>
            <a:off x="12912488" y="6315222"/>
            <a:ext cx="601287" cy="546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Eliminar de librería</a:t>
            </a:r>
          </a:p>
          <a:p>
            <a:endParaRPr dirty="0"/>
          </a:p>
        </p:txBody>
      </p:sp>
      <p:sp>
        <p:nvSpPr>
          <p:cNvPr id="558" name="Install Packages"/>
          <p:cNvSpPr txBox="1"/>
          <p:nvPr/>
        </p:nvSpPr>
        <p:spPr>
          <a:xfrm>
            <a:off x="10595425" y="5615435"/>
            <a:ext cx="603717" cy="400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Instalar Paquete</a:t>
            </a:r>
          </a:p>
        </p:txBody>
      </p:sp>
      <p:sp>
        <p:nvSpPr>
          <p:cNvPr id="559" name="Update Packages"/>
          <p:cNvSpPr txBox="1"/>
          <p:nvPr/>
        </p:nvSpPr>
        <p:spPr>
          <a:xfrm>
            <a:off x="11101244" y="5609460"/>
            <a:ext cx="698516" cy="4117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endParaRPr lang="es-AR" dirty="0" smtClean="0"/>
          </a:p>
          <a:p>
            <a:r>
              <a:rPr lang="es-AR" dirty="0" smtClean="0"/>
              <a:t>Modificar </a:t>
            </a:r>
            <a:r>
              <a:rPr lang="es-AR" dirty="0"/>
              <a:t>Paquete</a:t>
            </a:r>
          </a:p>
          <a:p>
            <a:endParaRPr dirty="0"/>
          </a:p>
        </p:txBody>
      </p:sp>
      <p:sp>
        <p:nvSpPr>
          <p:cNvPr id="560" name="Create reproducible package library for your project"/>
          <p:cNvSpPr txBox="1"/>
          <p:nvPr/>
        </p:nvSpPr>
        <p:spPr>
          <a:xfrm>
            <a:off x="11761548" y="5615435"/>
            <a:ext cx="1658452" cy="410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Crear librería de paquete reproducible para tu proyecto</a:t>
            </a:r>
          </a:p>
        </p:txBody>
      </p:sp>
      <p:sp>
        <p:nvSpPr>
          <p:cNvPr id="561" name="RStudio opens plots in a dedicated Plots pane"/>
          <p:cNvSpPr txBox="1"/>
          <p:nvPr/>
        </p:nvSpPr>
        <p:spPr>
          <a:xfrm>
            <a:off x="10817152" y="4273730"/>
            <a:ext cx="2478954" cy="260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 algn="ctr"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err="1"/>
              <a:t>RStudio</a:t>
            </a:r>
            <a:r>
              <a:rPr lang="es-AR" dirty="0"/>
              <a:t> abre gráficos en un panel dedicado a gráficos</a:t>
            </a:r>
          </a:p>
        </p:txBody>
      </p:sp>
      <p:sp>
        <p:nvSpPr>
          <p:cNvPr id="562" name="Navigate recent plots"/>
          <p:cNvSpPr txBox="1"/>
          <p:nvPr/>
        </p:nvSpPr>
        <p:spPr>
          <a:xfrm>
            <a:off x="10595425" y="4778185"/>
            <a:ext cx="770068" cy="410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Navegar  </a:t>
            </a:r>
            <a:r>
              <a:rPr lang="es-AR" dirty="0" smtClean="0"/>
              <a:t>gráficos </a:t>
            </a:r>
            <a:r>
              <a:rPr lang="es-AR" dirty="0"/>
              <a:t>recientes</a:t>
            </a:r>
          </a:p>
        </p:txBody>
      </p:sp>
      <p:sp>
        <p:nvSpPr>
          <p:cNvPr id="563" name="Open in window"/>
          <p:cNvSpPr txBox="1"/>
          <p:nvPr/>
        </p:nvSpPr>
        <p:spPr>
          <a:xfrm>
            <a:off x="11264748" y="4778185"/>
            <a:ext cx="584351" cy="386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Abrir en Ventana</a:t>
            </a:r>
          </a:p>
        </p:txBody>
      </p:sp>
      <p:sp>
        <p:nvSpPr>
          <p:cNvPr id="564" name="Export plot"/>
          <p:cNvSpPr txBox="1"/>
          <p:nvPr/>
        </p:nvSpPr>
        <p:spPr>
          <a:xfrm>
            <a:off x="11758008" y="4778185"/>
            <a:ext cx="642381" cy="410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>
                <a:solidFill>
                  <a:srgbClr val="000000"/>
                </a:solidFill>
              </a:defRPr>
            </a:lvl1pPr>
          </a:lstStyle>
          <a:p>
            <a:r>
              <a:rPr lang="es-AR" dirty="0"/>
              <a:t>Exportar gráfico</a:t>
            </a:r>
          </a:p>
        </p:txBody>
      </p:sp>
      <p:sp>
        <p:nvSpPr>
          <p:cNvPr id="565" name="Delete plot"/>
          <p:cNvSpPr txBox="1"/>
          <p:nvPr/>
        </p:nvSpPr>
        <p:spPr>
          <a:xfrm>
            <a:off x="12325419" y="4778185"/>
            <a:ext cx="598179" cy="395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Eliminar gráfico</a:t>
            </a:r>
          </a:p>
        </p:txBody>
      </p:sp>
      <p:sp>
        <p:nvSpPr>
          <p:cNvPr id="566" name="Delete all plots"/>
          <p:cNvSpPr txBox="1"/>
          <p:nvPr/>
        </p:nvSpPr>
        <p:spPr>
          <a:xfrm>
            <a:off x="12829099" y="4778185"/>
            <a:ext cx="624679" cy="410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Eliminar todos los </a:t>
            </a:r>
            <a:r>
              <a:rPr lang="es-AR" dirty="0" smtClean="0"/>
              <a:t>gráficos</a:t>
            </a:r>
            <a:endParaRPr lang="es-AR" dirty="0"/>
          </a:p>
        </p:txBody>
      </p:sp>
      <p:sp>
        <p:nvSpPr>
          <p:cNvPr id="567" name="Line"/>
          <p:cNvSpPr/>
          <p:nvPr/>
        </p:nvSpPr>
        <p:spPr>
          <a:xfrm flipH="1" flipV="1">
            <a:off x="10671359" y="4726745"/>
            <a:ext cx="3" cy="113431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68" name="Line"/>
          <p:cNvSpPr/>
          <p:nvPr/>
        </p:nvSpPr>
        <p:spPr>
          <a:xfrm flipH="1" flipV="1">
            <a:off x="11074451" y="4713182"/>
            <a:ext cx="257234" cy="15090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69" name="Line"/>
          <p:cNvSpPr/>
          <p:nvPr/>
        </p:nvSpPr>
        <p:spPr>
          <a:xfrm flipH="1" flipV="1">
            <a:off x="11481873" y="4725542"/>
            <a:ext cx="389360" cy="13820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70" name="Line"/>
          <p:cNvSpPr/>
          <p:nvPr/>
        </p:nvSpPr>
        <p:spPr>
          <a:xfrm flipH="1" flipV="1">
            <a:off x="11655602" y="4714191"/>
            <a:ext cx="708829" cy="16296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71" name="Line"/>
          <p:cNvSpPr/>
          <p:nvPr/>
        </p:nvSpPr>
        <p:spPr>
          <a:xfrm flipH="1" flipV="1">
            <a:off x="11865155" y="4689880"/>
            <a:ext cx="1039736" cy="18836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572" name="Screen Shot 2015-12-28 at 1.46.46 PM.png" descr="Screen Shot 2015-12-28 at 1.46.46 PM.png"/>
          <p:cNvPicPr>
            <a:picLocks noChangeAspect="1"/>
          </p:cNvPicPr>
          <p:nvPr/>
        </p:nvPicPr>
        <p:blipFill>
          <a:blip r:embed="rId18">
            <a:extLst/>
          </a:blip>
          <a:srcRect l="1580" r="1580" b="4498"/>
          <a:stretch>
            <a:fillRect/>
          </a:stretch>
        </p:blipFill>
        <p:spPr>
          <a:xfrm>
            <a:off x="10663184" y="5985950"/>
            <a:ext cx="2793281" cy="269586"/>
          </a:xfrm>
          <a:prstGeom prst="rect">
            <a:avLst/>
          </a:prstGeom>
          <a:ln w="12700">
            <a:miter lim="400000"/>
          </a:ln>
        </p:spPr>
      </p:pic>
      <p:sp>
        <p:nvSpPr>
          <p:cNvPr id="573" name="Package version installed"/>
          <p:cNvSpPr txBox="1"/>
          <p:nvPr/>
        </p:nvSpPr>
        <p:spPr>
          <a:xfrm>
            <a:off x="12377063" y="6315222"/>
            <a:ext cx="662658" cy="511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err="1"/>
              <a:t>Version</a:t>
            </a:r>
            <a:r>
              <a:rPr lang="es-AR" dirty="0"/>
              <a:t> de paquete instalado</a:t>
            </a:r>
          </a:p>
        </p:txBody>
      </p:sp>
      <p:sp>
        <p:nvSpPr>
          <p:cNvPr id="574" name="Line"/>
          <p:cNvSpPr/>
          <p:nvPr/>
        </p:nvSpPr>
        <p:spPr>
          <a:xfrm flipH="1" flipV="1">
            <a:off x="10774528" y="5539816"/>
            <a:ext cx="2" cy="114694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75" name="Line"/>
          <p:cNvSpPr/>
          <p:nvPr/>
        </p:nvSpPr>
        <p:spPr>
          <a:xfrm flipH="1" flipV="1">
            <a:off x="11179001" y="5591247"/>
            <a:ext cx="85747" cy="101994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76" name="Line"/>
          <p:cNvSpPr/>
          <p:nvPr/>
        </p:nvSpPr>
        <p:spPr>
          <a:xfrm flipH="1" flipV="1">
            <a:off x="11592883" y="5570215"/>
            <a:ext cx="232466" cy="127393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77" name="Line"/>
          <p:cNvSpPr/>
          <p:nvPr/>
        </p:nvSpPr>
        <p:spPr>
          <a:xfrm flipH="1" flipV="1">
            <a:off x="10710318" y="6193777"/>
            <a:ext cx="2" cy="100731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78" name="Line"/>
          <p:cNvSpPr/>
          <p:nvPr/>
        </p:nvSpPr>
        <p:spPr>
          <a:xfrm flipV="1">
            <a:off x="12849250" y="6247119"/>
            <a:ext cx="140967" cy="11682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79" name="Line"/>
          <p:cNvSpPr/>
          <p:nvPr/>
        </p:nvSpPr>
        <p:spPr>
          <a:xfrm flipV="1">
            <a:off x="13295722" y="6267106"/>
            <a:ext cx="69118" cy="105324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80" name="Line"/>
          <p:cNvSpPr/>
          <p:nvPr/>
        </p:nvSpPr>
        <p:spPr>
          <a:xfrm flipH="1" flipV="1">
            <a:off x="10918655" y="7318912"/>
            <a:ext cx="2" cy="23538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81" name="Line"/>
          <p:cNvSpPr/>
          <p:nvPr/>
        </p:nvSpPr>
        <p:spPr>
          <a:xfrm flipH="1" flipV="1">
            <a:off x="11635506" y="7391944"/>
            <a:ext cx="38102" cy="15153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82" name="Line"/>
          <p:cNvSpPr/>
          <p:nvPr/>
        </p:nvSpPr>
        <p:spPr>
          <a:xfrm flipH="1" flipV="1">
            <a:off x="12892599" y="7278510"/>
            <a:ext cx="88902" cy="28491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83" name="Line"/>
          <p:cNvSpPr/>
          <p:nvPr/>
        </p:nvSpPr>
        <p:spPr>
          <a:xfrm flipV="1">
            <a:off x="10789923" y="8398385"/>
            <a:ext cx="38099" cy="15153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84" name="Line"/>
          <p:cNvSpPr/>
          <p:nvPr/>
        </p:nvSpPr>
        <p:spPr>
          <a:xfrm flipH="1" flipV="1">
            <a:off x="13436117" y="8294909"/>
            <a:ext cx="2" cy="151531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85" name="Line"/>
          <p:cNvSpPr/>
          <p:nvPr/>
        </p:nvSpPr>
        <p:spPr>
          <a:xfrm flipV="1">
            <a:off x="12546166" y="8424510"/>
            <a:ext cx="464251" cy="14798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86" name="Line"/>
          <p:cNvSpPr/>
          <p:nvPr/>
        </p:nvSpPr>
        <p:spPr>
          <a:xfrm flipH="1" flipV="1">
            <a:off x="10849721" y="9213803"/>
            <a:ext cx="134428" cy="563261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87" name="Line"/>
          <p:cNvSpPr/>
          <p:nvPr/>
        </p:nvSpPr>
        <p:spPr>
          <a:xfrm flipV="1">
            <a:off x="12378990" y="9324977"/>
            <a:ext cx="156796" cy="439698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88" name="Line"/>
          <p:cNvSpPr/>
          <p:nvPr/>
        </p:nvSpPr>
        <p:spPr>
          <a:xfrm flipV="1">
            <a:off x="13097487" y="9194701"/>
            <a:ext cx="546" cy="578411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grpSp>
        <p:nvGrpSpPr>
          <p:cNvPr id="617" name="Group"/>
          <p:cNvGrpSpPr/>
          <p:nvPr/>
        </p:nvGrpSpPr>
        <p:grpSpPr>
          <a:xfrm>
            <a:off x="332270" y="6968343"/>
            <a:ext cx="6611628" cy="2865782"/>
            <a:chOff x="-92310" y="94306"/>
            <a:chExt cx="6611626" cy="2865780"/>
          </a:xfrm>
        </p:grpSpPr>
        <p:pic>
          <p:nvPicPr>
            <p:cNvPr id="589" name="Screen Shot 2015-12-28 at 4.57.02 PM.png" descr="Screen Shot 2015-12-28 at 4.57.02 PM.png"/>
            <p:cNvPicPr>
              <a:picLocks noChangeAspect="1"/>
            </p:cNvPicPr>
            <p:nvPr/>
          </p:nvPicPr>
          <p:blipFill>
            <a:blip r:embed="rId19">
              <a:extLst/>
            </a:blip>
            <a:srcRect/>
            <a:stretch>
              <a:fillRect/>
            </a:stretch>
          </p:blipFill>
          <p:spPr>
            <a:xfrm>
              <a:off x="3771168" y="744341"/>
              <a:ext cx="2582483" cy="720546"/>
            </a:xfrm>
            <a:prstGeom prst="rect">
              <a:avLst/>
            </a:prstGeom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590" name="Examine variables in executing environment"/>
            <p:cNvSpPr txBox="1"/>
            <p:nvPr/>
          </p:nvSpPr>
          <p:spPr>
            <a:xfrm>
              <a:off x="1258549" y="2431267"/>
              <a:ext cx="1079758" cy="5115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Examinar variables en entorno de ejecución</a:t>
              </a:r>
            </a:p>
          </p:txBody>
        </p:sp>
        <p:sp>
          <p:nvSpPr>
            <p:cNvPr id="592" name="Open traceback to examine the functions that R called before the error occurred"/>
            <p:cNvSpPr txBox="1"/>
            <p:nvPr/>
          </p:nvSpPr>
          <p:spPr>
            <a:xfrm>
              <a:off x="4891259" y="94306"/>
              <a:ext cx="1535074" cy="5115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smtClean="0"/>
                <a:t>Abrir rastreo para</a:t>
              </a:r>
              <a:r>
                <a:rPr dirty="0" smtClean="0"/>
                <a:t> </a:t>
              </a:r>
              <a:r>
                <a:rPr dirty="0" err="1" smtClean="0"/>
                <a:t>examin</a:t>
              </a:r>
              <a:r>
                <a:rPr lang="es-AR" dirty="0" err="1" smtClean="0"/>
                <a:t>ar</a:t>
              </a:r>
              <a:r>
                <a:rPr dirty="0" smtClean="0"/>
                <a:t> </a:t>
              </a:r>
              <a:r>
                <a:rPr lang="es-AR" dirty="0" smtClean="0"/>
                <a:t>las</a:t>
              </a:r>
              <a:r>
                <a:rPr dirty="0" smtClean="0"/>
                <a:t> </a:t>
              </a:r>
              <a:r>
                <a:rPr dirty="0" err="1" smtClean="0"/>
                <a:t>funcion</a:t>
              </a:r>
              <a:r>
                <a:rPr lang="es-AR" dirty="0" smtClean="0"/>
                <a:t>e</a:t>
              </a:r>
              <a:r>
                <a:rPr dirty="0" smtClean="0"/>
                <a:t>s </a:t>
              </a:r>
              <a:r>
                <a:rPr lang="es-AR" dirty="0" smtClean="0"/>
                <a:t>que</a:t>
              </a:r>
              <a:r>
                <a:rPr dirty="0" smtClean="0"/>
                <a:t> </a:t>
              </a:r>
              <a:r>
                <a:rPr dirty="0"/>
                <a:t>R </a:t>
              </a:r>
              <a:r>
                <a:rPr lang="es-AR" dirty="0" smtClean="0"/>
                <a:t>llamó antes que el</a:t>
              </a:r>
              <a:r>
                <a:rPr dirty="0" smtClean="0"/>
                <a:t>  </a:t>
              </a:r>
              <a:r>
                <a:rPr dirty="0"/>
                <a:t>error </a:t>
              </a:r>
              <a:r>
                <a:rPr dirty="0" err="1" smtClean="0"/>
                <a:t>occurr</a:t>
              </a:r>
              <a:r>
                <a:rPr lang="es-AR" dirty="0" smtClean="0"/>
                <a:t>i</a:t>
              </a:r>
              <a:r>
                <a:rPr dirty="0" smtClean="0"/>
                <a:t>e</a:t>
              </a:r>
              <a:r>
                <a:rPr lang="es-AR" dirty="0" err="1" smtClean="0"/>
                <a:t>ra</a:t>
              </a:r>
              <a:endParaRPr dirty="0"/>
            </a:p>
          </p:txBody>
        </p:sp>
        <p:sp>
          <p:nvSpPr>
            <p:cNvPr id="593" name="Launch debugger mode from origin of error"/>
            <p:cNvSpPr txBox="1"/>
            <p:nvPr/>
          </p:nvSpPr>
          <p:spPr>
            <a:xfrm>
              <a:off x="3788740" y="94306"/>
              <a:ext cx="1044274" cy="5115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smtClean="0"/>
                <a:t>Entrar a modo</a:t>
              </a:r>
              <a:r>
                <a:rPr dirty="0" smtClean="0"/>
                <a:t> de</a:t>
              </a:r>
              <a:r>
                <a:rPr lang="es-AR" dirty="0" err="1" smtClean="0"/>
                <a:t>puración</a:t>
              </a:r>
              <a:r>
                <a:rPr dirty="0" smtClean="0"/>
                <a:t>  </a:t>
              </a:r>
              <a:r>
                <a:rPr lang="es-AR" dirty="0" smtClean="0"/>
                <a:t>desde</a:t>
              </a:r>
              <a:r>
                <a:rPr dirty="0" smtClean="0"/>
                <a:t> </a:t>
              </a:r>
              <a:r>
                <a:rPr dirty="0" err="1" smtClean="0"/>
                <a:t>orig</a:t>
              </a:r>
              <a:r>
                <a:rPr lang="es-AR" dirty="0" smtClean="0"/>
                <a:t>e</a:t>
              </a:r>
              <a:r>
                <a:rPr dirty="0" smtClean="0"/>
                <a:t>n </a:t>
              </a:r>
              <a:r>
                <a:rPr lang="es-AR" dirty="0" smtClean="0"/>
                <a:t>del</a:t>
              </a:r>
              <a:r>
                <a:rPr dirty="0" smtClean="0"/>
                <a:t> </a:t>
              </a:r>
              <a:r>
                <a:rPr dirty="0"/>
                <a:t>error</a:t>
              </a:r>
            </a:p>
          </p:txBody>
        </p:sp>
        <p:sp>
          <p:nvSpPr>
            <p:cNvPr id="594" name="Click next to line number to add/remove a breakpoint."/>
            <p:cNvSpPr txBox="1"/>
            <p:nvPr/>
          </p:nvSpPr>
          <p:spPr>
            <a:xfrm>
              <a:off x="-92310" y="719444"/>
              <a:ext cx="967003" cy="8049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Cliquear cerca del  </a:t>
              </a:r>
              <a:r>
                <a:rPr lang="es-AR" dirty="0" smtClean="0"/>
                <a:t>número </a:t>
              </a:r>
              <a:r>
                <a:rPr lang="es-AR" dirty="0"/>
                <a:t>de línea para  agregar/sacar  un </a:t>
              </a:r>
              <a:r>
                <a:rPr lang="es-AR" dirty="0" smtClean="0"/>
                <a:t>punto de parada.</a:t>
              </a:r>
              <a:endParaRPr lang="es-AR" dirty="0"/>
            </a:p>
            <a:p>
              <a:endParaRPr dirty="0"/>
            </a:p>
          </p:txBody>
        </p:sp>
        <p:sp>
          <p:nvSpPr>
            <p:cNvPr id="595" name="Select function in traceback to debug"/>
            <p:cNvSpPr txBox="1"/>
            <p:nvPr/>
          </p:nvSpPr>
          <p:spPr>
            <a:xfrm>
              <a:off x="2292152" y="2431267"/>
              <a:ext cx="918843" cy="5288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Seleccionar </a:t>
              </a:r>
              <a:r>
                <a:rPr lang="es-AR" dirty="0" smtClean="0"/>
                <a:t>función </a:t>
              </a:r>
              <a:r>
                <a:rPr lang="es-AR" dirty="0"/>
                <a:t>en </a:t>
              </a:r>
              <a:r>
                <a:rPr lang="es-AR" dirty="0" smtClean="0"/>
                <a:t>rastreo para </a:t>
              </a:r>
              <a:r>
                <a:rPr lang="es-AR" dirty="0"/>
                <a:t>depurar</a:t>
              </a:r>
            </a:p>
          </p:txBody>
        </p:sp>
        <p:sp>
          <p:nvSpPr>
            <p:cNvPr id="596" name="Highlighted line shows where execution has paused"/>
            <p:cNvSpPr txBox="1"/>
            <p:nvPr/>
          </p:nvSpPr>
          <p:spPr>
            <a:xfrm>
              <a:off x="-92310" y="1487568"/>
              <a:ext cx="920870" cy="8120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La línea resaltada indica dónde se pausó la ejecución.</a:t>
              </a:r>
            </a:p>
          </p:txBody>
        </p:sp>
        <p:sp>
          <p:nvSpPr>
            <p:cNvPr id="597" name="Run commands in environment where execution has paused"/>
            <p:cNvSpPr txBox="1"/>
            <p:nvPr/>
          </p:nvSpPr>
          <p:spPr>
            <a:xfrm>
              <a:off x="0" y="2431267"/>
              <a:ext cx="1260044" cy="5288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Correr comandos en entorno </a:t>
              </a:r>
              <a:r>
                <a:rPr lang="es-AR" dirty="0" smtClean="0"/>
                <a:t>donde </a:t>
              </a:r>
              <a:r>
                <a:rPr lang="es-AR" dirty="0"/>
                <a:t>la ejecución está pausada</a:t>
              </a:r>
            </a:p>
          </p:txBody>
        </p:sp>
        <p:sp>
          <p:nvSpPr>
            <p:cNvPr id="598" name="Step through code one line at a time"/>
            <p:cNvSpPr txBox="1"/>
            <p:nvPr/>
          </p:nvSpPr>
          <p:spPr>
            <a:xfrm>
              <a:off x="3447000" y="2431267"/>
              <a:ext cx="810100" cy="5115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smtClean="0"/>
                <a:t>Pasar por código de a una línea por vez</a:t>
              </a:r>
              <a:endParaRPr dirty="0"/>
            </a:p>
          </p:txBody>
        </p:sp>
        <p:sp>
          <p:nvSpPr>
            <p:cNvPr id="599" name="Step into and out of functions to run"/>
            <p:cNvSpPr txBox="1"/>
            <p:nvPr/>
          </p:nvSpPr>
          <p:spPr>
            <a:xfrm>
              <a:off x="4233214" y="2431267"/>
              <a:ext cx="924636" cy="5115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smtClean="0"/>
                <a:t>Entrar y salir de las funciones a ejecutar</a:t>
              </a:r>
              <a:endParaRPr dirty="0"/>
            </a:p>
          </p:txBody>
        </p:sp>
        <p:sp>
          <p:nvSpPr>
            <p:cNvPr id="600" name="Resume execution"/>
            <p:cNvSpPr txBox="1"/>
            <p:nvPr/>
          </p:nvSpPr>
          <p:spPr>
            <a:xfrm>
              <a:off x="5085653" y="2423422"/>
              <a:ext cx="728735" cy="3860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smtClean="0"/>
                <a:t>Reanudar la ejecución</a:t>
              </a:r>
              <a:endParaRPr dirty="0"/>
            </a:p>
          </p:txBody>
        </p:sp>
        <p:sp>
          <p:nvSpPr>
            <p:cNvPr id="601" name="Quit debug mode"/>
            <p:cNvSpPr txBox="1"/>
            <p:nvPr/>
          </p:nvSpPr>
          <p:spPr>
            <a:xfrm>
              <a:off x="5714839" y="2423422"/>
              <a:ext cx="804477" cy="3860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smtClean="0"/>
                <a:t>Salir de modo depuración</a:t>
              </a:r>
              <a:endParaRPr dirty="0"/>
            </a:p>
          </p:txBody>
        </p:sp>
        <p:pic>
          <p:nvPicPr>
            <p:cNvPr id="602" name="Screen Shot 2015-12-28 at 4.51.15 PM.png" descr="Screen Shot 2015-12-28 at 4.51.15 PM.png"/>
            <p:cNvPicPr>
              <a:picLocks noChangeAspect="1"/>
            </p:cNvPicPr>
            <p:nvPr/>
          </p:nvPicPr>
          <p:blipFill>
            <a:blip r:embed="rId20">
              <a:extLst/>
            </a:blip>
            <a:srcRect/>
            <a:stretch>
              <a:fillRect/>
            </a:stretch>
          </p:blipFill>
          <p:spPr>
            <a:xfrm>
              <a:off x="856125" y="737379"/>
              <a:ext cx="2843450" cy="1540313"/>
            </a:xfrm>
            <a:prstGeom prst="rect">
              <a:avLst/>
            </a:prstGeom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pic>
          <p:nvPicPr>
            <p:cNvPr id="603" name="Screen Shot 2015-12-28 at 4.52.48 PM.png" descr="Screen Shot 2015-12-28 at 4.52.48 PM.png"/>
            <p:cNvPicPr>
              <a:picLocks noChangeAspect="1"/>
            </p:cNvPicPr>
            <p:nvPr/>
          </p:nvPicPr>
          <p:blipFill>
            <a:blip r:embed="rId21">
              <a:extLst/>
            </a:blip>
            <a:srcRect/>
            <a:stretch>
              <a:fillRect/>
            </a:stretch>
          </p:blipFill>
          <p:spPr>
            <a:xfrm>
              <a:off x="3768151" y="1578065"/>
              <a:ext cx="2577875" cy="698931"/>
            </a:xfrm>
            <a:prstGeom prst="rect">
              <a:avLst/>
            </a:prstGeom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604" name="Line"/>
            <p:cNvSpPr/>
            <p:nvPr/>
          </p:nvSpPr>
          <p:spPr>
            <a:xfrm>
              <a:off x="695507" y="823540"/>
              <a:ext cx="178774" cy="1908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05" name="Line"/>
            <p:cNvSpPr/>
            <p:nvPr/>
          </p:nvSpPr>
          <p:spPr>
            <a:xfrm flipV="1">
              <a:off x="688022" y="1210578"/>
              <a:ext cx="385197" cy="347179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06" name="Line"/>
            <p:cNvSpPr/>
            <p:nvPr/>
          </p:nvSpPr>
          <p:spPr>
            <a:xfrm flipV="1">
              <a:off x="830453" y="2245367"/>
              <a:ext cx="307652" cy="22539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07" name="Line"/>
            <p:cNvSpPr/>
            <p:nvPr/>
          </p:nvSpPr>
          <p:spPr>
            <a:xfrm flipV="1">
              <a:off x="1885215" y="1291837"/>
              <a:ext cx="695044" cy="115903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08" name="Rectangle"/>
            <p:cNvSpPr/>
            <p:nvPr/>
          </p:nvSpPr>
          <p:spPr>
            <a:xfrm>
              <a:off x="3828582" y="2000318"/>
              <a:ext cx="2479842" cy="20940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09" name="Line"/>
            <p:cNvSpPr/>
            <p:nvPr/>
          </p:nvSpPr>
          <p:spPr>
            <a:xfrm flipV="1">
              <a:off x="2675181" y="1813340"/>
              <a:ext cx="101206" cy="6375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10" name="Line"/>
            <p:cNvSpPr/>
            <p:nvPr/>
          </p:nvSpPr>
          <p:spPr>
            <a:xfrm flipV="1">
              <a:off x="3860444" y="1937866"/>
              <a:ext cx="250013" cy="529706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11" name="Line"/>
            <p:cNvSpPr/>
            <p:nvPr/>
          </p:nvSpPr>
          <p:spPr>
            <a:xfrm flipV="1">
              <a:off x="4448351" y="1934307"/>
              <a:ext cx="49164" cy="54237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12" name="Line"/>
            <p:cNvSpPr/>
            <p:nvPr/>
          </p:nvSpPr>
          <p:spPr>
            <a:xfrm flipV="1">
              <a:off x="4792254" y="1946305"/>
              <a:ext cx="894" cy="52967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13" name="Line"/>
            <p:cNvSpPr/>
            <p:nvPr/>
          </p:nvSpPr>
          <p:spPr>
            <a:xfrm flipH="1" flipV="1">
              <a:off x="5397423" y="1935771"/>
              <a:ext cx="97547" cy="54237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14" name="Line"/>
            <p:cNvSpPr/>
            <p:nvPr/>
          </p:nvSpPr>
          <p:spPr>
            <a:xfrm flipH="1" flipV="1">
              <a:off x="5943671" y="1946938"/>
              <a:ext cx="145817" cy="51697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15" name="Line"/>
            <p:cNvSpPr/>
            <p:nvPr/>
          </p:nvSpPr>
          <p:spPr>
            <a:xfrm>
              <a:off x="4449711" y="518079"/>
              <a:ext cx="1016971" cy="76406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16" name="Line"/>
            <p:cNvSpPr/>
            <p:nvPr/>
          </p:nvSpPr>
          <p:spPr>
            <a:xfrm>
              <a:off x="5635882" y="593351"/>
              <a:ext cx="148098" cy="498579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grpSp>
        <p:nvGrpSpPr>
          <p:cNvPr id="667" name="Group"/>
          <p:cNvGrpSpPr/>
          <p:nvPr/>
        </p:nvGrpSpPr>
        <p:grpSpPr>
          <a:xfrm>
            <a:off x="423045" y="1325603"/>
            <a:ext cx="2959265" cy="4964953"/>
            <a:chOff x="-15104" y="120473"/>
            <a:chExt cx="2959264" cy="4964952"/>
          </a:xfrm>
        </p:grpSpPr>
        <p:pic>
          <p:nvPicPr>
            <p:cNvPr id="618" name="Screen Shot 2015-12-28 at 4.14.37 PM.png" descr="Screen Shot 2015-12-28 at 4.14.37 PM.png"/>
            <p:cNvPicPr>
              <a:picLocks noChangeAspect="1"/>
            </p:cNvPicPr>
            <p:nvPr/>
          </p:nvPicPr>
          <p:blipFill>
            <a:blip r:embed="rId22">
              <a:extLst/>
            </a:blip>
            <a:srcRect/>
            <a:stretch>
              <a:fillRect/>
            </a:stretch>
          </p:blipFill>
          <p:spPr>
            <a:xfrm>
              <a:off x="0" y="1333236"/>
              <a:ext cx="2880073" cy="2425325"/>
            </a:xfrm>
            <a:prstGeom prst="rect">
              <a:avLst/>
            </a:prstGeom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pic>
          <p:nvPicPr>
            <p:cNvPr id="619" name="Screen Shot 2015-12-28 at 3.43.48 PM.png" descr="Screen Shot 2015-12-28 at 3.43.48 PM.png"/>
            <p:cNvPicPr>
              <a:picLocks noChangeAspect="1"/>
            </p:cNvPicPr>
            <p:nvPr/>
          </p:nvPicPr>
          <p:blipFill>
            <a:blip r:embed="rId23">
              <a:extLst/>
            </a:blip>
            <a:srcRect/>
            <a:stretch>
              <a:fillRect/>
            </a:stretch>
          </p:blipFill>
          <p:spPr>
            <a:xfrm>
              <a:off x="-1" y="4214822"/>
              <a:ext cx="2880074" cy="870603"/>
            </a:xfrm>
            <a:prstGeom prst="rect">
              <a:avLst/>
            </a:prstGeom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620" name="Rectangle"/>
            <p:cNvSpPr/>
            <p:nvPr/>
          </p:nvSpPr>
          <p:spPr>
            <a:xfrm>
              <a:off x="230700" y="4469158"/>
              <a:ext cx="2639658" cy="495856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21" name="Open Shiny, R Markdown, knitr, Sweave, LaTeX, .Rd files and more in Source Pane"/>
            <p:cNvSpPr txBox="1"/>
            <p:nvPr/>
          </p:nvSpPr>
          <p:spPr>
            <a:xfrm>
              <a:off x="1296474" y="246500"/>
              <a:ext cx="1617165" cy="542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Abrir archivos </a:t>
              </a:r>
              <a:r>
                <a:rPr lang="es-AR" dirty="0" err="1"/>
                <a:t>Shiny</a:t>
              </a:r>
              <a:r>
                <a:rPr lang="es-AR" dirty="0"/>
                <a:t>, </a:t>
              </a:r>
            </a:p>
            <a:p>
              <a:r>
                <a:rPr lang="es-AR" dirty="0"/>
                <a:t>R </a:t>
              </a:r>
              <a:r>
                <a:rPr lang="es-AR" dirty="0" err="1"/>
                <a:t>Markdown</a:t>
              </a:r>
              <a:r>
                <a:rPr lang="es-AR" dirty="0"/>
                <a:t>, </a:t>
              </a:r>
              <a:r>
                <a:rPr lang="es-AR" dirty="0" err="1"/>
                <a:t>knitr</a:t>
              </a:r>
              <a:r>
                <a:rPr lang="es-AR" dirty="0"/>
                <a:t>, </a:t>
              </a:r>
              <a:r>
                <a:rPr lang="es-AR" dirty="0" err="1"/>
                <a:t>Sweave</a:t>
              </a:r>
              <a:r>
                <a:rPr lang="es-AR" dirty="0"/>
                <a:t>, </a:t>
              </a:r>
              <a:r>
                <a:rPr lang="es-AR" dirty="0" err="1"/>
                <a:t>LaTeX</a:t>
              </a:r>
              <a:r>
                <a:rPr lang="es-AR" dirty="0"/>
                <a:t>, .</a:t>
              </a:r>
              <a:r>
                <a:rPr lang="es-AR" dirty="0" err="1"/>
                <a:t>Rd</a:t>
              </a:r>
              <a:r>
                <a:rPr lang="es-AR" dirty="0"/>
                <a:t> y más en Panel Fuente</a:t>
              </a:r>
            </a:p>
          </p:txBody>
        </p:sp>
        <p:sp>
          <p:nvSpPr>
            <p:cNvPr id="622" name="Check spelling"/>
            <p:cNvSpPr txBox="1"/>
            <p:nvPr/>
          </p:nvSpPr>
          <p:spPr>
            <a:xfrm>
              <a:off x="-15104" y="779034"/>
              <a:ext cx="666560" cy="4012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Chequear </a:t>
              </a:r>
              <a:r>
                <a:rPr lang="es-AR" dirty="0" smtClean="0"/>
                <a:t>ortograf</a:t>
              </a:r>
              <a:r>
                <a:rPr lang="es-AR" dirty="0"/>
                <a:t>í</a:t>
              </a:r>
              <a:r>
                <a:rPr lang="es-AR" dirty="0" smtClean="0"/>
                <a:t>a</a:t>
              </a:r>
              <a:endParaRPr dirty="0"/>
            </a:p>
          </p:txBody>
        </p:sp>
        <p:sp>
          <p:nvSpPr>
            <p:cNvPr id="623" name="Render output"/>
            <p:cNvSpPr txBox="1"/>
            <p:nvPr/>
          </p:nvSpPr>
          <p:spPr>
            <a:xfrm>
              <a:off x="591883" y="779034"/>
              <a:ext cx="555162" cy="4012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smtClean="0"/>
                <a:t>Rende-rizar </a:t>
              </a:r>
              <a:r>
                <a:rPr lang="es-AR" dirty="0"/>
                <a:t>salida</a:t>
              </a:r>
            </a:p>
          </p:txBody>
        </p:sp>
        <p:sp>
          <p:nvSpPr>
            <p:cNvPr id="624" name="Choose output format"/>
            <p:cNvSpPr txBox="1"/>
            <p:nvPr/>
          </p:nvSpPr>
          <p:spPr>
            <a:xfrm>
              <a:off x="1097577" y="779034"/>
              <a:ext cx="551698" cy="542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Elegir formato de salida</a:t>
              </a:r>
            </a:p>
          </p:txBody>
        </p:sp>
        <p:sp>
          <p:nvSpPr>
            <p:cNvPr id="625" name="Choose output location"/>
            <p:cNvSpPr txBox="1"/>
            <p:nvPr/>
          </p:nvSpPr>
          <p:spPr>
            <a:xfrm>
              <a:off x="1600267" y="779034"/>
              <a:ext cx="672974" cy="542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Elegir ubicación Salida</a:t>
              </a:r>
            </a:p>
          </p:txBody>
        </p:sp>
        <p:sp>
          <p:nvSpPr>
            <p:cNvPr id="626" name="Insert code chunk"/>
            <p:cNvSpPr txBox="1"/>
            <p:nvPr/>
          </p:nvSpPr>
          <p:spPr>
            <a:xfrm>
              <a:off x="2211493" y="779034"/>
              <a:ext cx="661197" cy="542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Insertar </a:t>
              </a:r>
              <a:r>
                <a:rPr lang="es-AR" dirty="0" err="1" smtClean="0"/>
                <a:t>chunk</a:t>
              </a:r>
              <a:r>
                <a:rPr lang="es-AR" dirty="0" smtClean="0"/>
                <a:t> de</a:t>
              </a:r>
            </a:p>
            <a:p>
              <a:r>
                <a:rPr lang="es-AR" dirty="0" err="1"/>
                <a:t>codigo</a:t>
              </a:r>
              <a:endParaRPr lang="es-AR" dirty="0"/>
            </a:p>
          </p:txBody>
        </p:sp>
        <p:sp>
          <p:nvSpPr>
            <p:cNvPr id="627" name="Jump to previous chunk"/>
            <p:cNvSpPr txBox="1"/>
            <p:nvPr/>
          </p:nvSpPr>
          <p:spPr>
            <a:xfrm>
              <a:off x="225010" y="1701361"/>
              <a:ext cx="583058" cy="542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Saltar a </a:t>
              </a:r>
              <a:r>
                <a:rPr lang="es-AR" dirty="0" err="1"/>
                <a:t>chunk</a:t>
              </a:r>
              <a:r>
                <a:rPr lang="es-AR" dirty="0"/>
                <a:t> anterior</a:t>
              </a:r>
            </a:p>
          </p:txBody>
        </p:sp>
        <p:sp>
          <p:nvSpPr>
            <p:cNvPr id="628" name="Jump to next chunk"/>
            <p:cNvSpPr txBox="1"/>
            <p:nvPr/>
          </p:nvSpPr>
          <p:spPr>
            <a:xfrm>
              <a:off x="720676" y="1701361"/>
              <a:ext cx="644180" cy="542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Saltar a </a:t>
              </a:r>
              <a:r>
                <a:rPr lang="es-AR" dirty="0" err="1"/>
                <a:t>chunk</a:t>
              </a:r>
              <a:r>
                <a:rPr lang="es-AR" dirty="0"/>
                <a:t> </a:t>
              </a:r>
              <a:r>
                <a:rPr lang="es-AR" dirty="0" smtClean="0"/>
                <a:t>siguiente</a:t>
              </a:r>
              <a:endParaRPr lang="es-AR" dirty="0"/>
            </a:p>
          </p:txBody>
        </p:sp>
        <p:sp>
          <p:nvSpPr>
            <p:cNvPr id="629" name="Run selected lines"/>
            <p:cNvSpPr txBox="1"/>
            <p:nvPr/>
          </p:nvSpPr>
          <p:spPr>
            <a:xfrm>
              <a:off x="1267432" y="1751057"/>
              <a:ext cx="570734" cy="5324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Correr líneas </a:t>
              </a:r>
              <a:r>
                <a:rPr lang="es-AR" dirty="0" smtClean="0"/>
                <a:t>seleccionadas</a:t>
              </a:r>
              <a:endParaRPr lang="es-AR" dirty="0"/>
            </a:p>
          </p:txBody>
        </p:sp>
        <p:sp>
          <p:nvSpPr>
            <p:cNvPr id="630" name="Publish to server"/>
            <p:cNvSpPr txBox="1"/>
            <p:nvPr/>
          </p:nvSpPr>
          <p:spPr>
            <a:xfrm>
              <a:off x="1765170" y="1701361"/>
              <a:ext cx="668319" cy="4012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Publicar al servido</a:t>
              </a:r>
              <a:endParaRPr dirty="0"/>
            </a:p>
          </p:txBody>
        </p:sp>
        <p:sp>
          <p:nvSpPr>
            <p:cNvPr id="631" name="Show file outline"/>
            <p:cNvSpPr txBox="1"/>
            <p:nvPr/>
          </p:nvSpPr>
          <p:spPr>
            <a:xfrm>
              <a:off x="2389693" y="1810690"/>
              <a:ext cx="554467" cy="4012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Mostrar </a:t>
              </a:r>
              <a:r>
                <a:rPr lang="es-AR" dirty="0" err="1" smtClean="0"/>
                <a:t>esque</a:t>
              </a:r>
              <a:r>
                <a:rPr lang="en-US" dirty="0" smtClean="0"/>
                <a:t>-</a:t>
              </a:r>
              <a:r>
                <a:rPr lang="es-AR" dirty="0" err="1" smtClean="0"/>
                <a:t>ma</a:t>
              </a:r>
              <a:r>
                <a:rPr lang="es-AR" dirty="0" smtClean="0"/>
                <a:t> de archivo</a:t>
              </a:r>
              <a:endParaRPr lang="es-AR" dirty="0"/>
            </a:p>
          </p:txBody>
        </p:sp>
        <p:sp>
          <p:nvSpPr>
            <p:cNvPr id="632" name="Set knitr chunk options"/>
            <p:cNvSpPr txBox="1"/>
            <p:nvPr/>
          </p:nvSpPr>
          <p:spPr>
            <a:xfrm>
              <a:off x="827946" y="2629782"/>
              <a:ext cx="625331" cy="5421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err="1"/>
                <a:t>Setear</a:t>
              </a:r>
              <a:r>
                <a:rPr lang="es-AR" dirty="0"/>
                <a:t> opciones de </a:t>
              </a:r>
              <a:r>
                <a:rPr lang="es-AR" dirty="0" err="1"/>
                <a:t>knitr</a:t>
              </a:r>
              <a:r>
                <a:rPr lang="es-AR" dirty="0"/>
                <a:t> </a:t>
              </a:r>
              <a:r>
                <a:rPr lang="es-AR" dirty="0" err="1"/>
                <a:t>chunk</a:t>
              </a:r>
              <a:r>
                <a:rPr lang="es-AR" dirty="0"/>
                <a:t> </a:t>
              </a:r>
            </a:p>
          </p:txBody>
        </p:sp>
        <p:sp>
          <p:nvSpPr>
            <p:cNvPr id="633" name="Run this and all previous code chunks"/>
            <p:cNvSpPr txBox="1"/>
            <p:nvPr/>
          </p:nvSpPr>
          <p:spPr>
            <a:xfrm>
              <a:off x="1414770" y="2629782"/>
              <a:ext cx="768902" cy="5421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Correr este y todos los  </a:t>
              </a:r>
              <a:r>
                <a:rPr lang="es-AR" dirty="0" err="1"/>
                <a:t>los</a:t>
              </a:r>
              <a:r>
                <a:rPr lang="es-AR" dirty="0"/>
                <a:t> </a:t>
              </a:r>
              <a:r>
                <a:rPr lang="es-AR" dirty="0" smtClean="0"/>
                <a:t>códigos </a:t>
              </a:r>
              <a:r>
                <a:rPr lang="es-AR" dirty="0" err="1"/>
                <a:t>chunk</a:t>
              </a:r>
              <a:r>
                <a:rPr lang="es-AR" dirty="0"/>
                <a:t> previos</a:t>
              </a:r>
            </a:p>
          </p:txBody>
        </p:sp>
        <p:sp>
          <p:nvSpPr>
            <p:cNvPr id="634" name="Run this code chunk"/>
            <p:cNvSpPr txBox="1"/>
            <p:nvPr/>
          </p:nvSpPr>
          <p:spPr>
            <a:xfrm>
              <a:off x="2192314" y="2629781"/>
              <a:ext cx="729482" cy="4012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Correr este </a:t>
              </a:r>
              <a:r>
                <a:rPr lang="es-AR" dirty="0" err="1"/>
                <a:t>chunk</a:t>
              </a:r>
              <a:endParaRPr lang="es-AR" dirty="0"/>
            </a:p>
          </p:txBody>
        </p:sp>
        <p:sp>
          <p:nvSpPr>
            <p:cNvPr id="635" name="Jump to chunk"/>
            <p:cNvSpPr txBox="1"/>
            <p:nvPr/>
          </p:nvSpPr>
          <p:spPr>
            <a:xfrm>
              <a:off x="286380" y="2629781"/>
              <a:ext cx="583058" cy="4012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Saltar a </a:t>
              </a:r>
              <a:r>
                <a:rPr lang="es-AR" dirty="0" err="1"/>
                <a:t>chunk</a:t>
              </a:r>
              <a:endParaRPr lang="es-AR" dirty="0"/>
            </a:p>
          </p:txBody>
        </p:sp>
        <p:sp>
          <p:nvSpPr>
            <p:cNvPr id="636" name="RStudio recognizes that files named app.R, server.R, ui.R, and global.R belong to a shiny app"/>
            <p:cNvSpPr txBox="1"/>
            <p:nvPr/>
          </p:nvSpPr>
          <p:spPr>
            <a:xfrm>
              <a:off x="96166" y="3843420"/>
              <a:ext cx="2765239" cy="4012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pPr>
              <a:r>
                <a:rPr lang="es-AR" sz="1000" b="0" dirty="0" err="1">
                  <a:solidFill>
                    <a:srgbClr val="000000"/>
                  </a:solidFill>
                  <a:sym typeface="Source Sans Pro Light"/>
                </a:rPr>
                <a:t>RStudio</a:t>
              </a:r>
              <a:r>
                <a:rPr lang="es-AR" sz="1000" b="0" dirty="0">
                  <a:solidFill>
                    <a:srgbClr val="000000"/>
                  </a:solidFill>
                  <a:sym typeface="Source Sans Pro Light"/>
                </a:rPr>
                <a:t> reconoce que archivos llamados </a:t>
              </a:r>
              <a:r>
                <a:rPr lang="es-AR" dirty="0" err="1"/>
                <a:t>app.R</a:t>
              </a:r>
              <a:r>
                <a:rPr lang="es-AR" sz="1000" b="0" dirty="0">
                  <a:solidFill>
                    <a:srgbClr val="000000"/>
                  </a:solidFill>
                  <a:sym typeface="Source Sans Pro Light"/>
                </a:rPr>
                <a:t>, </a:t>
              </a:r>
              <a:r>
                <a:rPr lang="es-AR" dirty="0" err="1"/>
                <a:t>server.R</a:t>
              </a:r>
              <a:r>
                <a:rPr lang="es-AR" sz="1000" b="0" dirty="0">
                  <a:solidFill>
                    <a:srgbClr val="000000"/>
                  </a:solidFill>
                  <a:sym typeface="Source Sans Pro Light"/>
                </a:rPr>
                <a:t>, </a:t>
              </a:r>
              <a:r>
                <a:rPr lang="es-AR" dirty="0" err="1"/>
                <a:t>ui.R</a:t>
              </a:r>
              <a:r>
                <a:rPr lang="es-AR" sz="1000" b="0" dirty="0">
                  <a:solidFill>
                    <a:srgbClr val="000000"/>
                  </a:solidFill>
                  <a:sym typeface="Source Sans Pro Light"/>
                </a:rPr>
                <a:t>, y </a:t>
              </a:r>
              <a:r>
                <a:rPr lang="es-AR" dirty="0" err="1"/>
                <a:t>global.R</a:t>
              </a:r>
              <a:r>
                <a:rPr lang="es-AR" sz="1000" b="0" dirty="0">
                  <a:solidFill>
                    <a:srgbClr val="000000"/>
                  </a:solidFill>
                  <a:sym typeface="Source Sans Pro Light"/>
                </a:rPr>
                <a:t> corresponden a una app </a:t>
              </a:r>
              <a:r>
                <a:rPr lang="es-AR" sz="1000" b="0" dirty="0" err="1">
                  <a:solidFill>
                    <a:srgbClr val="000000"/>
                  </a:solidFill>
                  <a:sym typeface="Source Sans Pro Light"/>
                </a:rPr>
                <a:t>shiny</a:t>
              </a:r>
              <a:endParaRPr lang="es-AR" sz="1000" b="0" dirty="0">
                <a:solidFill>
                  <a:srgbClr val="000000"/>
                </a:solidFill>
                <a:sym typeface="Source Sans Pro Light"/>
              </a:endParaRPr>
            </a:p>
          </p:txBody>
        </p:sp>
        <p:sp>
          <p:nvSpPr>
            <p:cNvPr id="637" name="Run app"/>
            <p:cNvSpPr txBox="1"/>
            <p:nvPr/>
          </p:nvSpPr>
          <p:spPr>
            <a:xfrm>
              <a:off x="461056" y="4483933"/>
              <a:ext cx="531201" cy="4012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Correr app</a:t>
              </a:r>
            </a:p>
          </p:txBody>
        </p:sp>
        <p:sp>
          <p:nvSpPr>
            <p:cNvPr id="638" name="Choose location to view app"/>
            <p:cNvSpPr txBox="1"/>
            <p:nvPr/>
          </p:nvSpPr>
          <p:spPr>
            <a:xfrm>
              <a:off x="961913" y="4483933"/>
              <a:ext cx="672411" cy="542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Elegir </a:t>
              </a:r>
              <a:r>
                <a:rPr lang="es-AR" dirty="0" err="1"/>
                <a:t>ubicacion</a:t>
              </a:r>
              <a:r>
                <a:rPr lang="es-AR" dirty="0"/>
                <a:t> para ver app</a:t>
              </a:r>
            </a:p>
          </p:txBody>
        </p:sp>
        <p:sp>
          <p:nvSpPr>
            <p:cNvPr id="639" name="Publish to shinyapps.io or server"/>
            <p:cNvSpPr txBox="1"/>
            <p:nvPr/>
          </p:nvSpPr>
          <p:spPr>
            <a:xfrm>
              <a:off x="1593253" y="4483933"/>
              <a:ext cx="756326" cy="542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n-US" dirty="0" err="1"/>
                <a:t>Publicar</a:t>
              </a:r>
              <a:r>
                <a:rPr lang="en-US" dirty="0"/>
                <a:t> a shinyapps.io or server</a:t>
              </a:r>
            </a:p>
          </p:txBody>
        </p:sp>
        <p:sp>
          <p:nvSpPr>
            <p:cNvPr id="640" name="Manage publish accounts"/>
            <p:cNvSpPr txBox="1"/>
            <p:nvPr/>
          </p:nvSpPr>
          <p:spPr>
            <a:xfrm>
              <a:off x="2330898" y="4483933"/>
              <a:ext cx="602802" cy="542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Manejar </a:t>
              </a:r>
              <a:r>
                <a:rPr lang="es-AR" dirty="0" err="1"/>
                <a:t>cuentaspublicacion</a:t>
              </a:r>
              <a:endParaRPr lang="es-AR" dirty="0"/>
            </a:p>
          </p:txBody>
        </p:sp>
        <p:sp>
          <p:nvSpPr>
            <p:cNvPr id="641" name="Access markdown guide at…"/>
            <p:cNvSpPr txBox="1"/>
            <p:nvPr/>
          </p:nvSpPr>
          <p:spPr>
            <a:xfrm>
              <a:off x="227424" y="2241305"/>
              <a:ext cx="2270818" cy="4012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pPr>
              <a:r>
                <a:rPr lang="es-AR" sz="1000" b="0" dirty="0">
                  <a:solidFill>
                    <a:srgbClr val="000000"/>
                  </a:solidFill>
                  <a:sym typeface="Source Sans Pro Light"/>
                </a:rPr>
                <a:t>Acceso a guía </a:t>
              </a:r>
              <a:r>
                <a:rPr lang="es-AR" sz="1000" b="0" dirty="0" err="1">
                  <a:solidFill>
                    <a:srgbClr val="000000"/>
                  </a:solidFill>
                  <a:sym typeface="Source Sans Pro Light"/>
                </a:rPr>
                <a:t>markdown</a:t>
              </a:r>
              <a:r>
                <a:rPr lang="es-AR" sz="1000" b="0" dirty="0">
                  <a:solidFill>
                    <a:srgbClr val="000000"/>
                  </a:solidFill>
                  <a:sym typeface="Source Sans Pro Light"/>
                </a:rPr>
                <a:t> </a:t>
              </a:r>
              <a:r>
                <a:rPr lang="es-AR" sz="1000" b="0" dirty="0" smtClean="0">
                  <a:solidFill>
                    <a:srgbClr val="000000"/>
                  </a:solidFill>
                  <a:sym typeface="Source Sans Pro Light"/>
                </a:rPr>
                <a:t>en: </a:t>
              </a:r>
              <a:endParaRPr lang="es-AR" sz="1000" b="0" dirty="0">
                <a:solidFill>
                  <a:srgbClr val="000000"/>
                </a:solidFill>
                <a:sym typeface="Source Sans Pro Light"/>
              </a:endParaRPr>
            </a:p>
            <a:p>
              <a: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pPr>
              <a:r>
                <a:rPr b="1" dirty="0" smtClean="0">
                  <a:latin typeface="+mn-lt"/>
                  <a:ea typeface="+mn-ea"/>
                  <a:cs typeface="+mn-cs"/>
                  <a:sym typeface="Source Sans Pro"/>
                </a:rPr>
                <a:t>Help </a:t>
              </a:r>
              <a:r>
                <a:rPr b="1" dirty="0">
                  <a:latin typeface="+mn-lt"/>
                  <a:ea typeface="+mn-ea"/>
                  <a:cs typeface="+mn-cs"/>
                  <a:sym typeface="Source Sans Pro"/>
                </a:rPr>
                <a:t>&gt; Markdown Quick Reference</a:t>
              </a:r>
            </a:p>
          </p:txBody>
        </p:sp>
        <p:grpSp>
          <p:nvGrpSpPr>
            <p:cNvPr id="648" name="Group"/>
            <p:cNvGrpSpPr/>
            <p:nvPr/>
          </p:nvGrpSpPr>
          <p:grpSpPr>
            <a:xfrm>
              <a:off x="461056" y="120473"/>
              <a:ext cx="799206" cy="664125"/>
              <a:chOff x="398321" y="0"/>
              <a:chExt cx="799204" cy="664123"/>
            </a:xfrm>
          </p:grpSpPr>
          <p:grpSp>
            <p:nvGrpSpPr>
              <p:cNvPr id="646" name="Group"/>
              <p:cNvGrpSpPr/>
              <p:nvPr/>
            </p:nvGrpSpPr>
            <p:grpSpPr>
              <a:xfrm>
                <a:off x="813078" y="0"/>
                <a:ext cx="384448" cy="627973"/>
                <a:chOff x="22799" y="0"/>
                <a:chExt cx="384447" cy="627972"/>
              </a:xfrm>
            </p:grpSpPr>
            <p:sp>
              <p:nvSpPr>
                <p:cNvPr id="642" name="Polygon"/>
                <p:cNvSpPr/>
                <p:nvPr/>
              </p:nvSpPr>
              <p:spPr>
                <a:xfrm>
                  <a:off x="32094" y="201721"/>
                  <a:ext cx="365858" cy="4224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21600" y="5400"/>
                      </a:lnTo>
                      <a:lnTo>
                        <a:pt x="21600" y="16200"/>
                      </a:lnTo>
                      <a:lnTo>
                        <a:pt x="10800" y="21600"/>
                      </a:lnTo>
                      <a:lnTo>
                        <a:pt x="0" y="16200"/>
                      </a:lnTo>
                      <a:lnTo>
                        <a:pt x="0" y="5400"/>
                      </a:lnTo>
                      <a:close/>
                    </a:path>
                  </a:pathLst>
                </a:custGeom>
                <a:solidFill>
                  <a:srgbClr val="DCDEE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lnSpc>
                      <a:spcPct val="80000"/>
                    </a:lnSpc>
                    <a:spcBef>
                      <a:spcPts val="0"/>
                    </a:spcBef>
                    <a:defRPr sz="3200" b="0">
                      <a:solidFill>
                        <a:srgbClr val="53585F"/>
                      </a:solidFill>
                    </a:defRPr>
                  </a:pPr>
                  <a:endParaRPr/>
                </a:p>
              </p:txBody>
            </p:sp>
            <p:sp>
              <p:nvSpPr>
                <p:cNvPr id="643" name="Circle"/>
                <p:cNvSpPr/>
                <p:nvPr/>
              </p:nvSpPr>
              <p:spPr>
                <a:xfrm>
                  <a:off x="22799" y="0"/>
                  <a:ext cx="384448" cy="384448"/>
                </a:xfrm>
                <a:prstGeom prst="ellipse">
                  <a:avLst/>
                </a:prstGeom>
                <a:gradFill flip="none" rotWithShape="1">
                  <a:gsLst>
                    <a:gs pos="22124">
                      <a:srgbClr val="FFFFFF"/>
                    </a:gs>
                    <a:gs pos="60279">
                      <a:srgbClr val="FFFFFF">
                        <a:alpha val="50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lnSpc>
                      <a:spcPct val="80000"/>
                    </a:lnSpc>
                    <a:spcBef>
                      <a:spcPts val="0"/>
                    </a:spcBef>
                    <a:defRPr sz="3200" b="0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644" name="Polygon"/>
                <p:cNvSpPr/>
                <p:nvPr/>
              </p:nvSpPr>
              <p:spPr>
                <a:xfrm>
                  <a:off x="28807" y="197926"/>
                  <a:ext cx="372432" cy="43004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21600" y="5400"/>
                      </a:lnTo>
                      <a:lnTo>
                        <a:pt x="21600" y="16200"/>
                      </a:lnTo>
                      <a:lnTo>
                        <a:pt x="10800" y="21600"/>
                      </a:lnTo>
                      <a:lnTo>
                        <a:pt x="0" y="16200"/>
                      </a:lnTo>
                      <a:lnTo>
                        <a:pt x="0" y="5400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lnSpc>
                      <a:spcPct val="80000"/>
                    </a:lnSpc>
                    <a:spcBef>
                      <a:spcPts val="0"/>
                    </a:spcBef>
                    <a:defRPr sz="3200" b="0">
                      <a:solidFill>
                        <a:srgbClr val="53585F"/>
                      </a:solidFill>
                    </a:defRPr>
                  </a:pPr>
                  <a:endParaRPr/>
                </a:p>
              </p:txBody>
            </p:sp>
            <p:pic>
              <p:nvPicPr>
                <p:cNvPr id="645" name="LaTeX_logo.png" descr="LaTeX_logo.png"/>
                <p:cNvPicPr>
                  <a:picLocks noChangeAspect="1"/>
                </p:cNvPicPr>
                <p:nvPr/>
              </p:nvPicPr>
              <p:blipFill>
                <a:blip r:embed="rId24">
                  <a:extLst/>
                </a:blip>
                <a:stretch>
                  <a:fillRect/>
                </a:stretch>
              </p:blipFill>
              <p:spPr>
                <a:xfrm>
                  <a:off x="53505" y="360402"/>
                  <a:ext cx="323036" cy="134599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pic>
            <p:nvPicPr>
              <p:cNvPr id="647" name="shiny-hexbin-sticker-from-rstudio.png" descr="shiny-hexbin-sticker-from-rstudio.png"/>
              <p:cNvPicPr>
                <a:picLocks noChangeAspect="1"/>
              </p:cNvPicPr>
              <p:nvPr/>
            </p:nvPicPr>
            <p:blipFill>
              <a:blip r:embed="rId25">
                <a:extLst/>
              </a:blip>
              <a:stretch>
                <a:fillRect/>
              </a:stretch>
            </p:blipFill>
            <p:spPr>
              <a:xfrm>
                <a:off x="398321" y="182103"/>
                <a:ext cx="430792" cy="48202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49" name="Line"/>
            <p:cNvSpPr/>
            <p:nvPr/>
          </p:nvSpPr>
          <p:spPr>
            <a:xfrm flipV="1">
              <a:off x="2252564" y="4413900"/>
              <a:ext cx="287198" cy="214896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0" name="Line"/>
            <p:cNvSpPr/>
            <p:nvPr/>
          </p:nvSpPr>
          <p:spPr>
            <a:xfrm flipV="1">
              <a:off x="1506830" y="4417298"/>
              <a:ext cx="936087" cy="17690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1" name="Line"/>
            <p:cNvSpPr/>
            <p:nvPr/>
          </p:nvSpPr>
          <p:spPr>
            <a:xfrm flipV="1">
              <a:off x="877580" y="4404329"/>
              <a:ext cx="1201198" cy="17690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2" name="Line"/>
            <p:cNvSpPr/>
            <p:nvPr/>
          </p:nvSpPr>
          <p:spPr>
            <a:xfrm flipH="1" flipV="1">
              <a:off x="2668451" y="4420671"/>
              <a:ext cx="3" cy="14878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3" name="Line"/>
            <p:cNvSpPr/>
            <p:nvPr/>
          </p:nvSpPr>
          <p:spPr>
            <a:xfrm flipH="1" flipV="1">
              <a:off x="2810322" y="1581219"/>
              <a:ext cx="2" cy="14878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4" name="Line"/>
            <p:cNvSpPr/>
            <p:nvPr/>
          </p:nvSpPr>
          <p:spPr>
            <a:xfrm flipV="1">
              <a:off x="2291301" y="1596744"/>
              <a:ext cx="263097" cy="16669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5" name="Line"/>
            <p:cNvSpPr/>
            <p:nvPr/>
          </p:nvSpPr>
          <p:spPr>
            <a:xfrm flipV="1">
              <a:off x="1590943" y="1585907"/>
              <a:ext cx="656904" cy="204116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6" name="Line"/>
            <p:cNvSpPr/>
            <p:nvPr/>
          </p:nvSpPr>
          <p:spPr>
            <a:xfrm flipV="1">
              <a:off x="1130531" y="1582684"/>
              <a:ext cx="957108" cy="18660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7" name="Line"/>
            <p:cNvSpPr/>
            <p:nvPr/>
          </p:nvSpPr>
          <p:spPr>
            <a:xfrm flipV="1">
              <a:off x="556061" y="1572395"/>
              <a:ext cx="1366732" cy="182416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8" name="Line"/>
            <p:cNvSpPr/>
            <p:nvPr/>
          </p:nvSpPr>
          <p:spPr>
            <a:xfrm>
              <a:off x="384593" y="1145005"/>
              <a:ext cx="234054" cy="30193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9" name="Line"/>
            <p:cNvSpPr/>
            <p:nvPr/>
          </p:nvSpPr>
          <p:spPr>
            <a:xfrm>
              <a:off x="813636" y="1158788"/>
              <a:ext cx="234054" cy="30193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60" name="Line"/>
            <p:cNvSpPr/>
            <p:nvPr/>
          </p:nvSpPr>
          <p:spPr>
            <a:xfrm flipH="1">
              <a:off x="1297270" y="1279971"/>
              <a:ext cx="3" cy="20903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61" name="Line"/>
            <p:cNvSpPr/>
            <p:nvPr/>
          </p:nvSpPr>
          <p:spPr>
            <a:xfrm flipH="1">
              <a:off x="1500515" y="1267243"/>
              <a:ext cx="185852" cy="21757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62" name="Line"/>
            <p:cNvSpPr/>
            <p:nvPr/>
          </p:nvSpPr>
          <p:spPr>
            <a:xfrm flipH="1">
              <a:off x="1886301" y="1264697"/>
              <a:ext cx="330457" cy="21757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63" name="Line"/>
            <p:cNvSpPr/>
            <p:nvPr/>
          </p:nvSpPr>
          <p:spPr>
            <a:xfrm flipH="1">
              <a:off x="644441" y="2976740"/>
              <a:ext cx="2" cy="69105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64" name="Line"/>
            <p:cNvSpPr/>
            <p:nvPr/>
          </p:nvSpPr>
          <p:spPr>
            <a:xfrm>
              <a:off x="1151506" y="3121164"/>
              <a:ext cx="1366731" cy="1824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65" name="Line"/>
            <p:cNvSpPr/>
            <p:nvPr/>
          </p:nvSpPr>
          <p:spPr>
            <a:xfrm>
              <a:off x="2147765" y="3018371"/>
              <a:ext cx="489656" cy="24885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66" name="Line"/>
            <p:cNvSpPr/>
            <p:nvPr/>
          </p:nvSpPr>
          <p:spPr>
            <a:xfrm>
              <a:off x="2549625" y="2976801"/>
              <a:ext cx="224545" cy="29706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grpSp>
        <p:nvGrpSpPr>
          <p:cNvPr id="691" name="Group"/>
          <p:cNvGrpSpPr/>
          <p:nvPr/>
        </p:nvGrpSpPr>
        <p:grpSpPr>
          <a:xfrm>
            <a:off x="7141636" y="6951088"/>
            <a:ext cx="3418907" cy="1417542"/>
            <a:chOff x="0" y="168457"/>
            <a:chExt cx="3465050" cy="1417541"/>
          </a:xfrm>
        </p:grpSpPr>
        <p:pic>
          <p:nvPicPr>
            <p:cNvPr id="668" name="Screen Shot 2015-12-28 at 4.24.17 PM.png" descr="Screen Shot 2015-12-28 at 4.24.17 PM.png"/>
            <p:cNvPicPr>
              <a:picLocks noChangeAspect="1"/>
            </p:cNvPicPr>
            <p:nvPr/>
          </p:nvPicPr>
          <p:blipFill>
            <a:blip r:embed="rId26">
              <a:extLst/>
            </a:blip>
            <a:srcRect/>
            <a:stretch>
              <a:fillRect/>
            </a:stretch>
          </p:blipFill>
          <p:spPr>
            <a:xfrm>
              <a:off x="777253" y="787690"/>
              <a:ext cx="2336222" cy="761589"/>
            </a:xfrm>
            <a:prstGeom prst="rect">
              <a:avLst/>
            </a:prstGeom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pic>
          <p:nvPicPr>
            <p:cNvPr id="669" name="gitIconLarge.png" descr="gitIconLarge.png"/>
            <p:cNvPicPr>
              <a:picLocks noChangeAspect="1"/>
            </p:cNvPicPr>
            <p:nvPr/>
          </p:nvPicPr>
          <p:blipFill>
            <a:blip r:embed="rId27">
              <a:extLst/>
            </a:blip>
            <a:srcRect/>
            <a:stretch>
              <a:fillRect/>
            </a:stretch>
          </p:blipFill>
          <p:spPr>
            <a:xfrm>
              <a:off x="0" y="273453"/>
              <a:ext cx="381953" cy="4166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70" name="Stage files:"/>
            <p:cNvSpPr txBox="1"/>
            <p:nvPr/>
          </p:nvSpPr>
          <p:spPr>
            <a:xfrm>
              <a:off x="315956" y="383344"/>
              <a:ext cx="486022" cy="3860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t>Stage files:</a:t>
              </a:r>
            </a:p>
          </p:txBody>
        </p:sp>
        <p:sp>
          <p:nvSpPr>
            <p:cNvPr id="671" name="Show file diff"/>
            <p:cNvSpPr txBox="1"/>
            <p:nvPr/>
          </p:nvSpPr>
          <p:spPr>
            <a:xfrm>
              <a:off x="791146" y="413845"/>
              <a:ext cx="762737" cy="346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Mostrar diferencias archivos</a:t>
              </a:r>
            </a:p>
          </p:txBody>
        </p:sp>
        <p:sp>
          <p:nvSpPr>
            <p:cNvPr id="672" name="Commit staged files"/>
            <p:cNvSpPr txBox="1"/>
            <p:nvPr/>
          </p:nvSpPr>
          <p:spPr>
            <a:xfrm>
              <a:off x="1419207" y="374039"/>
              <a:ext cx="700959" cy="4045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t>Commit staged files</a:t>
              </a:r>
            </a:p>
          </p:txBody>
        </p:sp>
        <p:sp>
          <p:nvSpPr>
            <p:cNvPr id="673" name="Push/Pull  to remote"/>
            <p:cNvSpPr txBox="1"/>
            <p:nvPr/>
          </p:nvSpPr>
          <p:spPr>
            <a:xfrm>
              <a:off x="2057597" y="359889"/>
              <a:ext cx="668719" cy="3860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dirty="0"/>
                <a:t>Push/Pull  </a:t>
              </a:r>
              <a:r>
                <a:rPr lang="es-AR" dirty="0" smtClean="0"/>
                <a:t>a remoto</a:t>
              </a:r>
              <a:endParaRPr dirty="0"/>
            </a:p>
          </p:txBody>
        </p:sp>
        <p:sp>
          <p:nvSpPr>
            <p:cNvPr id="674" name="View History"/>
            <p:cNvSpPr txBox="1"/>
            <p:nvPr/>
          </p:nvSpPr>
          <p:spPr>
            <a:xfrm>
              <a:off x="2704834" y="383344"/>
              <a:ext cx="563623" cy="3883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Ver Historia</a:t>
              </a:r>
            </a:p>
          </p:txBody>
        </p:sp>
        <p:sp>
          <p:nvSpPr>
            <p:cNvPr id="675" name="current branch"/>
            <p:cNvSpPr txBox="1"/>
            <p:nvPr/>
          </p:nvSpPr>
          <p:spPr>
            <a:xfrm>
              <a:off x="2645110" y="1195147"/>
              <a:ext cx="504490" cy="3860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 smtClean="0"/>
                <a:t>Rama actual</a:t>
              </a:r>
              <a:endParaRPr dirty="0"/>
            </a:p>
          </p:txBody>
        </p:sp>
        <p:sp>
          <p:nvSpPr>
            <p:cNvPr id="677" name="Turn on at Tools &gt; Project Options &gt; Git/SVN"/>
            <p:cNvSpPr txBox="1"/>
            <p:nvPr/>
          </p:nvSpPr>
          <p:spPr>
            <a:xfrm>
              <a:off x="427477" y="168457"/>
              <a:ext cx="3037573" cy="1977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pPr>
              <a:r>
                <a:rPr lang="en-US" sz="1000" b="0" dirty="0" err="1" smtClean="0">
                  <a:solidFill>
                    <a:srgbClr val="000000"/>
                  </a:solidFill>
                  <a:sym typeface="Source Sans Pro Light"/>
                </a:rPr>
                <a:t>Activar</a:t>
              </a:r>
              <a:r>
                <a:rPr lang="en-US" sz="1000" b="0" dirty="0" smtClean="0">
                  <a:solidFill>
                    <a:srgbClr val="000000"/>
                  </a:solidFill>
                  <a:sym typeface="Source Sans Pro Light"/>
                </a:rPr>
                <a:t> </a:t>
              </a:r>
              <a:r>
                <a:rPr lang="en-US" sz="1000" b="0" dirty="0" err="1" smtClean="0">
                  <a:solidFill>
                    <a:srgbClr val="000000"/>
                  </a:solidFill>
                  <a:sym typeface="Source Sans Pro Light"/>
                </a:rPr>
                <a:t>desde</a:t>
              </a:r>
              <a:r>
                <a:rPr lang="en-US" sz="1000" b="0" dirty="0" smtClean="0">
                  <a:solidFill>
                    <a:srgbClr val="000000"/>
                  </a:solidFill>
                  <a:sym typeface="Source Sans Pro Light"/>
                </a:rPr>
                <a:t>  </a:t>
              </a:r>
              <a:r>
                <a:rPr lang="en-US" dirty="0"/>
                <a:t>Tools &gt; Project Options &gt; </a:t>
              </a:r>
              <a:r>
                <a:rPr lang="en-US" dirty="0" err="1"/>
                <a:t>Git</a:t>
              </a:r>
              <a:r>
                <a:rPr lang="en-US" dirty="0"/>
                <a:t>/SVN</a:t>
              </a:r>
            </a:p>
          </p:txBody>
        </p:sp>
        <p:sp>
          <p:nvSpPr>
            <p:cNvPr id="678" name="Open shell to type commands"/>
            <p:cNvSpPr txBox="1"/>
            <p:nvPr/>
          </p:nvSpPr>
          <p:spPr>
            <a:xfrm>
              <a:off x="792761" y="1190141"/>
              <a:ext cx="990823" cy="3958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noAutofit/>
            </a:bodyPr>
            <a:lstStyle>
              <a:lvl1pPr>
                <a:lnSpc>
                  <a:spcPct val="80000"/>
                </a:lnSpc>
                <a:spcBef>
                  <a:spcPts val="300"/>
                </a:spcBef>
                <a:buClr>
                  <a:schemeClr val="accent4">
                    <a:hueOff val="384618"/>
                    <a:satOff val="3869"/>
                    <a:lumOff val="5802"/>
                  </a:schemeClr>
                </a:buClr>
                <a:defRPr sz="1000" b="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Source Sans Pro Light"/>
                </a:defRPr>
              </a:lvl1pPr>
            </a:lstStyle>
            <a:p>
              <a:r>
                <a:rPr lang="es-AR" dirty="0"/>
                <a:t>Abrir terminal para comandos</a:t>
              </a:r>
            </a:p>
          </p:txBody>
        </p:sp>
        <p:sp>
          <p:nvSpPr>
            <p:cNvPr id="679" name="Line"/>
            <p:cNvSpPr/>
            <p:nvPr/>
          </p:nvSpPr>
          <p:spPr>
            <a:xfrm>
              <a:off x="1649349" y="1392034"/>
              <a:ext cx="456639" cy="108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80" name="Line"/>
            <p:cNvSpPr/>
            <p:nvPr/>
          </p:nvSpPr>
          <p:spPr>
            <a:xfrm flipH="1" flipV="1">
              <a:off x="2833763" y="996027"/>
              <a:ext cx="3" cy="27217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81" name="Line"/>
            <p:cNvSpPr/>
            <p:nvPr/>
          </p:nvSpPr>
          <p:spPr>
            <a:xfrm>
              <a:off x="582400" y="737534"/>
              <a:ext cx="273838" cy="41025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82" name="Line"/>
            <p:cNvSpPr/>
            <p:nvPr/>
          </p:nvSpPr>
          <p:spPr>
            <a:xfrm>
              <a:off x="896432" y="734028"/>
              <a:ext cx="50799" cy="20867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83" name="Line"/>
            <p:cNvSpPr/>
            <p:nvPr/>
          </p:nvSpPr>
          <p:spPr>
            <a:xfrm flipH="1">
              <a:off x="1388553" y="713191"/>
              <a:ext cx="127003" cy="23407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84" name="Line"/>
            <p:cNvSpPr/>
            <p:nvPr/>
          </p:nvSpPr>
          <p:spPr>
            <a:xfrm flipH="1">
              <a:off x="1652614" y="709371"/>
              <a:ext cx="494060" cy="22200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85" name="Line"/>
            <p:cNvSpPr/>
            <p:nvPr/>
          </p:nvSpPr>
          <p:spPr>
            <a:xfrm flipH="1">
              <a:off x="1904177" y="727673"/>
              <a:ext cx="883981" cy="209306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grpSp>
        <p:nvGrpSpPr>
          <p:cNvPr id="696" name="Group"/>
          <p:cNvGrpSpPr/>
          <p:nvPr/>
        </p:nvGrpSpPr>
        <p:grpSpPr>
          <a:xfrm>
            <a:off x="3531993" y="2614328"/>
            <a:ext cx="1782327" cy="2850480"/>
            <a:chOff x="-4315" y="-13803"/>
            <a:chExt cx="1782325" cy="2850478"/>
          </a:xfrm>
        </p:grpSpPr>
        <p:pic>
          <p:nvPicPr>
            <p:cNvPr id="692" name="Screen Shot 2015-12-31 at 12.12.07 PM.png" descr="Screen Shot 2015-12-31 at 12.12.07 PM.png"/>
            <p:cNvPicPr>
              <a:picLocks noChangeAspect="1"/>
            </p:cNvPicPr>
            <p:nvPr/>
          </p:nvPicPr>
          <p:blipFill>
            <a:blip r:embed="rId28">
              <a:extLst/>
            </a:blip>
            <a:srcRect/>
            <a:stretch>
              <a:fillRect/>
            </a:stretch>
          </p:blipFill>
          <p:spPr>
            <a:xfrm>
              <a:off x="-4316" y="-13804"/>
              <a:ext cx="1782326" cy="2850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695" name="Group"/>
            <p:cNvGrpSpPr/>
            <p:nvPr/>
          </p:nvGrpSpPr>
          <p:grpSpPr>
            <a:xfrm>
              <a:off x="347872" y="2200632"/>
              <a:ext cx="933051" cy="357767"/>
              <a:chOff x="0" y="0"/>
              <a:chExt cx="933049" cy="357765"/>
            </a:xfrm>
          </p:grpSpPr>
          <p:pic>
            <p:nvPicPr>
              <p:cNvPr id="693" name="Screen Shot 2015-12-29 at 10.12.07 AM.png" descr="Screen Shot 2015-12-29 at 10.12.07 AM.png"/>
              <p:cNvPicPr>
                <a:picLocks noChangeAspect="1"/>
              </p:cNvPicPr>
              <p:nvPr/>
            </p:nvPicPr>
            <p:blipFill>
              <a:blip r:embed="rId29">
                <a:extLst/>
              </a:blip>
              <a:srcRect l="1509" t="2620" r="33472" b="49673"/>
              <a:stretch>
                <a:fillRect/>
              </a:stretch>
            </p:blipFill>
            <p:spPr>
              <a:xfrm>
                <a:off x="0" y="0"/>
                <a:ext cx="933050" cy="357766"/>
              </a:xfrm>
              <a:prstGeom prst="rect">
                <a:avLst/>
              </a:prstGeom>
              <a:ln w="6350" cap="flat">
                <a:solidFill>
                  <a:srgbClr val="A6AAA9"/>
                </a:solidFill>
                <a:prstDash val="solid"/>
                <a:miter lim="400000"/>
              </a:ln>
              <a:effectLst>
                <a:outerShdw blurRad="12700" dist="12700" dir="5400000" rotWithShape="0">
                  <a:srgbClr val="000000">
                    <a:alpha val="50000"/>
                  </a:srgbClr>
                </a:outerShdw>
              </a:effectLst>
            </p:spPr>
          </p:pic>
          <p:pic>
            <p:nvPicPr>
              <p:cNvPr id="694" name="Screen Shot 2015-12-29 at 10.12.07 AM.png" descr="Screen Shot 2015-12-29 at 10.12.07 AM.png"/>
              <p:cNvPicPr>
                <a:picLocks noChangeAspect="1"/>
              </p:cNvPicPr>
              <p:nvPr/>
            </p:nvPicPr>
            <p:blipFill>
              <a:blip r:embed="rId29">
                <a:extLst/>
              </a:blip>
              <a:srcRect l="57891" t="4101" r="2867" b="50921"/>
              <a:stretch>
                <a:fillRect/>
              </a:stretch>
            </p:blipFill>
            <p:spPr>
              <a:xfrm>
                <a:off x="359977" y="8591"/>
                <a:ext cx="570324" cy="34159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698" name="Search inside environment"/>
          <p:cNvSpPr txBox="1"/>
          <p:nvPr/>
        </p:nvSpPr>
        <p:spPr>
          <a:xfrm>
            <a:off x="9317613" y="2660373"/>
            <a:ext cx="860926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Buscar dentro del entorno</a:t>
            </a:r>
            <a:endParaRPr dirty="0"/>
          </a:p>
        </p:txBody>
      </p:sp>
      <p:sp>
        <p:nvSpPr>
          <p:cNvPr id="699" name="Syntax highlighting based on your file's extension"/>
          <p:cNvSpPr txBox="1"/>
          <p:nvPr/>
        </p:nvSpPr>
        <p:spPr>
          <a:xfrm>
            <a:off x="5485209" y="3741258"/>
            <a:ext cx="1468449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6">
                    <a:lumOff val="-8741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Sintaxis resaltada basado en </a:t>
            </a:r>
            <a:r>
              <a:rPr lang="es-AR" dirty="0" smtClean="0"/>
              <a:t>extensión del </a:t>
            </a:r>
            <a:r>
              <a:rPr lang="es-AR" dirty="0"/>
              <a:t>archivo</a:t>
            </a:r>
          </a:p>
        </p:txBody>
      </p:sp>
      <p:sp>
        <p:nvSpPr>
          <p:cNvPr id="700" name="Code diagnostics that appear in the margin. Hover over diagnostic symbols for details."/>
          <p:cNvSpPr txBox="1"/>
          <p:nvPr/>
        </p:nvSpPr>
        <p:spPr>
          <a:xfrm>
            <a:off x="4609455" y="3382806"/>
            <a:ext cx="2368061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6">
                    <a:lumOff val="-8741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Diagnóstico de código que aparece en el margen. </a:t>
            </a:r>
            <a:r>
              <a:rPr lang="es-AR" dirty="0" err="1"/>
              <a:t>Desplacese</a:t>
            </a:r>
            <a:r>
              <a:rPr lang="es-AR" dirty="0"/>
              <a:t> sobre el símbolo de diagnóstico para más detalles</a:t>
            </a:r>
            <a:endParaRPr dirty="0"/>
          </a:p>
        </p:txBody>
      </p:sp>
      <p:sp>
        <p:nvSpPr>
          <p:cNvPr id="701" name="Tab completion to finish function names, file paths, arguments, and more."/>
          <p:cNvSpPr txBox="1"/>
          <p:nvPr/>
        </p:nvSpPr>
        <p:spPr>
          <a:xfrm>
            <a:off x="5485210" y="4102098"/>
            <a:ext cx="1527297" cy="602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6">
                    <a:lumOff val="-8741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err="1"/>
              <a:t>Tab</a:t>
            </a:r>
            <a:r>
              <a:rPr lang="es-AR" dirty="0"/>
              <a:t> completa el  nombre de función, ruta de archivo, argumentos, y más.</a:t>
            </a:r>
          </a:p>
        </p:txBody>
      </p:sp>
      <p:sp>
        <p:nvSpPr>
          <p:cNvPr id="702" name="Multi-language code snippets to quickly use common blocks of code."/>
          <p:cNvSpPr txBox="1"/>
          <p:nvPr/>
        </p:nvSpPr>
        <p:spPr>
          <a:xfrm>
            <a:off x="5485210" y="4599758"/>
            <a:ext cx="1564856" cy="764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6">
                    <a:lumOff val="-8741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Fragmento de código </a:t>
            </a:r>
            <a:r>
              <a:rPr lang="es-AR" dirty="0" err="1"/>
              <a:t>Multi</a:t>
            </a:r>
            <a:r>
              <a:rPr lang="es-AR" dirty="0"/>
              <a:t>-lenguaje para usar rápidamente un bloque de código común.</a:t>
            </a:r>
          </a:p>
          <a:p>
            <a:endParaRPr dirty="0"/>
          </a:p>
        </p:txBody>
      </p:sp>
      <p:sp>
        <p:nvSpPr>
          <p:cNvPr id="703" name="Open in new window"/>
          <p:cNvSpPr txBox="1"/>
          <p:nvPr/>
        </p:nvSpPr>
        <p:spPr>
          <a:xfrm>
            <a:off x="4215088" y="1418735"/>
            <a:ext cx="846414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Abrir en nueva ventana</a:t>
            </a:r>
          </a:p>
        </p:txBody>
      </p:sp>
      <p:sp>
        <p:nvSpPr>
          <p:cNvPr id="704" name="Save"/>
          <p:cNvSpPr txBox="1"/>
          <p:nvPr/>
        </p:nvSpPr>
        <p:spPr>
          <a:xfrm>
            <a:off x="4748484" y="1475806"/>
            <a:ext cx="498370" cy="233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Salvar</a:t>
            </a:r>
          </a:p>
        </p:txBody>
      </p:sp>
      <p:sp>
        <p:nvSpPr>
          <p:cNvPr id="705" name="Find and replace"/>
          <p:cNvSpPr txBox="1"/>
          <p:nvPr/>
        </p:nvSpPr>
        <p:spPr>
          <a:xfrm>
            <a:off x="5167092" y="1480290"/>
            <a:ext cx="755614" cy="356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Encontrar y reemplazar</a:t>
            </a:r>
          </a:p>
        </p:txBody>
      </p:sp>
      <p:sp>
        <p:nvSpPr>
          <p:cNvPr id="706" name="Compile as notebook"/>
          <p:cNvSpPr txBox="1"/>
          <p:nvPr/>
        </p:nvSpPr>
        <p:spPr>
          <a:xfrm>
            <a:off x="5886996" y="1418735"/>
            <a:ext cx="723969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Compilar  como notebook</a:t>
            </a:r>
          </a:p>
        </p:txBody>
      </p:sp>
      <p:sp>
        <p:nvSpPr>
          <p:cNvPr id="707" name="Run selected code"/>
          <p:cNvSpPr txBox="1"/>
          <p:nvPr/>
        </p:nvSpPr>
        <p:spPr>
          <a:xfrm>
            <a:off x="6453822" y="1484775"/>
            <a:ext cx="861378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Correr código  seleccionado</a:t>
            </a:r>
          </a:p>
        </p:txBody>
      </p:sp>
      <p:sp>
        <p:nvSpPr>
          <p:cNvPr id="708" name="Re-run previous code"/>
          <p:cNvSpPr txBox="1"/>
          <p:nvPr/>
        </p:nvSpPr>
        <p:spPr>
          <a:xfrm>
            <a:off x="4656700" y="2653666"/>
            <a:ext cx="886337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6">
                    <a:lumOff val="-8741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    Correr </a:t>
            </a:r>
            <a:r>
              <a:rPr lang="es-AR" dirty="0"/>
              <a:t>nuevamente código previo</a:t>
            </a:r>
          </a:p>
        </p:txBody>
      </p:sp>
      <p:sp>
        <p:nvSpPr>
          <p:cNvPr id="709" name="Source with or without Echo"/>
          <p:cNvSpPr txBox="1"/>
          <p:nvPr/>
        </p:nvSpPr>
        <p:spPr>
          <a:xfrm>
            <a:off x="5548143" y="2654038"/>
            <a:ext cx="1042867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6">
                    <a:lumOff val="-8741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Instrucción </a:t>
            </a:r>
            <a:r>
              <a:rPr lang="es-AR" dirty="0" err="1" smtClean="0"/>
              <a:t>Source</a:t>
            </a:r>
            <a:r>
              <a:rPr lang="es-AR" dirty="0" smtClean="0"/>
              <a:t> </a:t>
            </a:r>
            <a:r>
              <a:rPr lang="es-AR" dirty="0"/>
              <a:t>con o sin Echo</a:t>
            </a:r>
          </a:p>
        </p:txBody>
      </p:sp>
      <p:sp>
        <p:nvSpPr>
          <p:cNvPr id="710" name="Show file outline"/>
          <p:cNvSpPr txBox="1"/>
          <p:nvPr/>
        </p:nvSpPr>
        <p:spPr>
          <a:xfrm>
            <a:off x="6414170" y="2654038"/>
            <a:ext cx="635292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6">
                    <a:lumOff val="-8741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Mostrar</a:t>
            </a:r>
            <a:r>
              <a:rPr dirty="0" smtClean="0"/>
              <a:t> </a:t>
            </a:r>
            <a:r>
              <a:rPr lang="es-AR" dirty="0" smtClean="0"/>
              <a:t>esquema archivo</a:t>
            </a:r>
            <a:endParaRPr dirty="0"/>
          </a:p>
        </p:txBody>
      </p:sp>
      <p:sp>
        <p:nvSpPr>
          <p:cNvPr id="711" name="Jump to function in file"/>
          <p:cNvSpPr txBox="1"/>
          <p:nvPr/>
        </p:nvSpPr>
        <p:spPr>
          <a:xfrm>
            <a:off x="3836568" y="5165730"/>
            <a:ext cx="1639418" cy="233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6">
                    <a:lumOff val="-8741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Saltar a función en archivo</a:t>
            </a:r>
          </a:p>
        </p:txBody>
      </p:sp>
      <p:sp>
        <p:nvSpPr>
          <p:cNvPr id="712" name="Change file type"/>
          <p:cNvSpPr txBox="1"/>
          <p:nvPr/>
        </p:nvSpPr>
        <p:spPr>
          <a:xfrm>
            <a:off x="5717329" y="5151276"/>
            <a:ext cx="1357990" cy="233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6">
                    <a:lumOff val="-8741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Cambiar tipo archivo</a:t>
            </a:r>
          </a:p>
        </p:txBody>
      </p:sp>
      <p:sp>
        <p:nvSpPr>
          <p:cNvPr id="713" name="Navigate tabs"/>
          <p:cNvSpPr txBox="1"/>
          <p:nvPr/>
        </p:nvSpPr>
        <p:spPr>
          <a:xfrm>
            <a:off x="3446821" y="1480290"/>
            <a:ext cx="863374" cy="356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Navegar en </a:t>
            </a:r>
            <a:r>
              <a:rPr lang="es-AR" dirty="0" err="1"/>
              <a:t>tabulaciónes</a:t>
            </a:r>
            <a:endParaRPr lang="es-AR" dirty="0"/>
          </a:p>
        </p:txBody>
      </p:sp>
      <p:sp>
        <p:nvSpPr>
          <p:cNvPr id="714" name="A File browser keyed to your working directory. Click on file or directory name to open."/>
          <p:cNvSpPr txBox="1"/>
          <p:nvPr/>
        </p:nvSpPr>
        <p:spPr>
          <a:xfrm>
            <a:off x="7038160" y="6086027"/>
            <a:ext cx="2669966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Un explorador de archivo apuntando al directorio de trabajo. Cliquear sobre el archivo o directorio para abrir.</a:t>
            </a:r>
          </a:p>
        </p:txBody>
      </p:sp>
      <p:sp>
        <p:nvSpPr>
          <p:cNvPr id="715" name="Path to displayed directory"/>
          <p:cNvSpPr txBox="1"/>
          <p:nvPr/>
        </p:nvSpPr>
        <p:spPr>
          <a:xfrm>
            <a:off x="7038160" y="5710713"/>
            <a:ext cx="1671405" cy="233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Ruta al directorio mostrado</a:t>
            </a:r>
          </a:p>
        </p:txBody>
      </p:sp>
      <p:sp>
        <p:nvSpPr>
          <p:cNvPr id="716" name="Upload file"/>
          <p:cNvSpPr txBox="1"/>
          <p:nvPr/>
        </p:nvSpPr>
        <p:spPr>
          <a:xfrm>
            <a:off x="7524691" y="5307448"/>
            <a:ext cx="530989" cy="356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Cargar archivo</a:t>
            </a:r>
          </a:p>
        </p:txBody>
      </p:sp>
      <p:sp>
        <p:nvSpPr>
          <p:cNvPr id="717" name="Create folder"/>
          <p:cNvSpPr txBox="1"/>
          <p:nvPr/>
        </p:nvSpPr>
        <p:spPr>
          <a:xfrm>
            <a:off x="7038160" y="5245893"/>
            <a:ext cx="461912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Crear carpe-</a:t>
            </a:r>
            <a:r>
              <a:rPr lang="es-AR" dirty="0" err="1"/>
              <a:t>ta</a:t>
            </a:r>
            <a:endParaRPr lang="es-AR" dirty="0"/>
          </a:p>
        </p:txBody>
      </p:sp>
      <p:sp>
        <p:nvSpPr>
          <p:cNvPr id="718" name="Delete file"/>
          <p:cNvSpPr txBox="1"/>
          <p:nvPr/>
        </p:nvSpPr>
        <p:spPr>
          <a:xfrm>
            <a:off x="7986992" y="5307448"/>
            <a:ext cx="530989" cy="356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Borrar archivo</a:t>
            </a:r>
          </a:p>
        </p:txBody>
      </p:sp>
      <p:sp>
        <p:nvSpPr>
          <p:cNvPr id="719" name="Rename file"/>
          <p:cNvSpPr txBox="1"/>
          <p:nvPr/>
        </p:nvSpPr>
        <p:spPr>
          <a:xfrm>
            <a:off x="8404218" y="5245893"/>
            <a:ext cx="566000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err="1"/>
              <a:t>Renom-brar</a:t>
            </a:r>
            <a:r>
              <a:rPr lang="es-AR" dirty="0"/>
              <a:t> archivo</a:t>
            </a:r>
          </a:p>
        </p:txBody>
      </p:sp>
      <p:sp>
        <p:nvSpPr>
          <p:cNvPr id="720" name="Change  directory"/>
          <p:cNvSpPr txBox="1"/>
          <p:nvPr/>
        </p:nvSpPr>
        <p:spPr>
          <a:xfrm>
            <a:off x="9790134" y="5307448"/>
            <a:ext cx="652870" cy="356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Cambiar  directorio</a:t>
            </a:r>
          </a:p>
        </p:txBody>
      </p:sp>
      <p:sp>
        <p:nvSpPr>
          <p:cNvPr id="721" name="Displays saved objects by type with short description"/>
          <p:cNvSpPr txBox="1"/>
          <p:nvPr/>
        </p:nvSpPr>
        <p:spPr>
          <a:xfrm>
            <a:off x="7076260" y="4212128"/>
            <a:ext cx="1599975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ES" dirty="0"/>
              <a:t>Muestra los objetos guardados por tipo con una breve descripción</a:t>
            </a:r>
            <a:endParaRPr dirty="0"/>
          </a:p>
        </p:txBody>
      </p:sp>
      <p:sp>
        <p:nvSpPr>
          <p:cNvPr id="722" name="View function source code"/>
          <p:cNvSpPr txBox="1"/>
          <p:nvPr/>
        </p:nvSpPr>
        <p:spPr>
          <a:xfrm>
            <a:off x="9557105" y="4212128"/>
            <a:ext cx="852548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Ver código fuente de la función</a:t>
            </a:r>
            <a:endParaRPr dirty="0"/>
          </a:p>
        </p:txBody>
      </p:sp>
      <p:sp>
        <p:nvSpPr>
          <p:cNvPr id="723" name="View in data viewer"/>
          <p:cNvSpPr txBox="1"/>
          <p:nvPr/>
        </p:nvSpPr>
        <p:spPr>
          <a:xfrm>
            <a:off x="8827249" y="4212128"/>
            <a:ext cx="740389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Ver en visor de datos</a:t>
            </a:r>
            <a:endParaRPr dirty="0"/>
          </a:p>
        </p:txBody>
      </p:sp>
      <p:sp>
        <p:nvSpPr>
          <p:cNvPr id="724" name="Load workspace"/>
          <p:cNvSpPr txBox="1"/>
          <p:nvPr/>
        </p:nvSpPr>
        <p:spPr>
          <a:xfrm>
            <a:off x="7027815" y="2654857"/>
            <a:ext cx="762001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Cargar área de trabajo</a:t>
            </a:r>
            <a:endParaRPr dirty="0"/>
          </a:p>
        </p:txBody>
      </p:sp>
      <p:sp>
        <p:nvSpPr>
          <p:cNvPr id="725" name="Save workspace"/>
          <p:cNvSpPr txBox="1"/>
          <p:nvPr/>
        </p:nvSpPr>
        <p:spPr>
          <a:xfrm>
            <a:off x="7739921" y="2715447"/>
            <a:ext cx="810343" cy="356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Salvar área de trabajo</a:t>
            </a:r>
            <a:endParaRPr dirty="0"/>
          </a:p>
        </p:txBody>
      </p:sp>
      <p:sp>
        <p:nvSpPr>
          <p:cNvPr id="726" name="Import data with wizard"/>
          <p:cNvSpPr txBox="1"/>
          <p:nvPr/>
        </p:nvSpPr>
        <p:spPr>
          <a:xfrm>
            <a:off x="7227443" y="1418735"/>
            <a:ext cx="973086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b="1" dirty="0" smtClean="0">
                <a:latin typeface="+mn-lt"/>
                <a:ea typeface="+mn-ea"/>
                <a:cs typeface="+mn-cs"/>
                <a:sym typeface="Source Sans Pro"/>
              </a:rPr>
              <a:t>Import</a:t>
            </a:r>
            <a:r>
              <a:rPr lang="es-AR" b="1" dirty="0" err="1" smtClean="0">
                <a:latin typeface="+mn-lt"/>
                <a:ea typeface="+mn-ea"/>
                <a:cs typeface="+mn-cs"/>
                <a:sym typeface="Source Sans Pro"/>
              </a:rPr>
              <a:t>ar</a:t>
            </a:r>
            <a:r>
              <a:rPr b="1" dirty="0" smtClean="0">
                <a:latin typeface="+mn-lt"/>
                <a:ea typeface="+mn-ea"/>
                <a:cs typeface="+mn-cs"/>
                <a:sym typeface="Source Sans Pro"/>
              </a:rPr>
              <a:t> </a:t>
            </a:r>
            <a:r>
              <a:rPr b="1" dirty="0" err="1" smtClean="0">
                <a:latin typeface="+mn-lt"/>
                <a:ea typeface="+mn-ea"/>
                <a:cs typeface="+mn-cs"/>
                <a:sym typeface="Source Sans Pro"/>
              </a:rPr>
              <a:t>dat</a:t>
            </a:r>
            <a:r>
              <a:rPr lang="es-AR" b="1" dirty="0" smtClean="0">
                <a:latin typeface="+mn-lt"/>
                <a:ea typeface="+mn-ea"/>
                <a:cs typeface="+mn-cs"/>
                <a:sym typeface="Source Sans Pro"/>
              </a:rPr>
              <a:t>os</a:t>
            </a:r>
            <a:r>
              <a:rPr dirty="0" smtClean="0"/>
              <a:t> </a:t>
            </a:r>
            <a:r>
              <a:rPr lang="es-AR" dirty="0" smtClean="0"/>
              <a:t>con</a:t>
            </a:r>
            <a:r>
              <a:rPr dirty="0" smtClean="0"/>
              <a:t> </a:t>
            </a:r>
            <a:r>
              <a:rPr lang="es-AR" dirty="0" smtClean="0"/>
              <a:t>asistente</a:t>
            </a:r>
            <a:endParaRPr dirty="0"/>
          </a:p>
        </p:txBody>
      </p:sp>
      <p:sp>
        <p:nvSpPr>
          <p:cNvPr id="727" name="Delete all saved objects"/>
          <p:cNvSpPr txBox="1"/>
          <p:nvPr/>
        </p:nvSpPr>
        <p:spPr>
          <a:xfrm>
            <a:off x="8437383" y="2656543"/>
            <a:ext cx="920591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Eliminar todos los objetos salvados</a:t>
            </a:r>
            <a:endParaRPr dirty="0"/>
          </a:p>
        </p:txBody>
      </p:sp>
      <p:sp>
        <p:nvSpPr>
          <p:cNvPr id="728" name="Display objects as list or grid"/>
          <p:cNvSpPr txBox="1"/>
          <p:nvPr/>
        </p:nvSpPr>
        <p:spPr>
          <a:xfrm>
            <a:off x="9484136" y="3027161"/>
            <a:ext cx="973086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Mostrar objetos como lista o grilla</a:t>
            </a:r>
            <a:endParaRPr dirty="0"/>
          </a:p>
        </p:txBody>
      </p:sp>
      <p:sp>
        <p:nvSpPr>
          <p:cNvPr id="729" name="Choose environment to display from list of parent environments"/>
          <p:cNvSpPr txBox="1"/>
          <p:nvPr/>
        </p:nvSpPr>
        <p:spPr>
          <a:xfrm>
            <a:off x="7052377" y="3088715"/>
            <a:ext cx="2140398" cy="356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Elija el entorno para mostrar de la lista de entornos principales</a:t>
            </a:r>
          </a:p>
        </p:txBody>
      </p:sp>
      <p:sp>
        <p:nvSpPr>
          <p:cNvPr id="730" name="History of past commands to run/copy"/>
          <p:cNvSpPr txBox="1"/>
          <p:nvPr/>
        </p:nvSpPr>
        <p:spPr>
          <a:xfrm>
            <a:off x="8034766" y="1423220"/>
            <a:ext cx="1042257" cy="602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Historia de  comandos ante-</a:t>
            </a:r>
            <a:r>
              <a:rPr lang="es-AR" dirty="0" err="1"/>
              <a:t>riores</a:t>
            </a:r>
            <a:r>
              <a:rPr lang="es-AR" dirty="0"/>
              <a:t> para correr/copiar</a:t>
            </a:r>
          </a:p>
        </p:txBody>
      </p:sp>
      <p:sp>
        <p:nvSpPr>
          <p:cNvPr id="731" name="Display .RPres slideshows…"/>
          <p:cNvSpPr txBox="1"/>
          <p:nvPr/>
        </p:nvSpPr>
        <p:spPr>
          <a:xfrm>
            <a:off x="8959474" y="1403984"/>
            <a:ext cx="1450184" cy="641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lang="es-AR" sz="1000" b="0" dirty="0">
                <a:solidFill>
                  <a:srgbClr val="000000"/>
                </a:solidFill>
                <a:sym typeface="Source Sans Pro Light"/>
              </a:rPr>
              <a:t>Mostrar presentación diapositivas .</a:t>
            </a:r>
            <a:r>
              <a:rPr lang="es-AR" sz="1000" b="0" dirty="0" err="1">
                <a:solidFill>
                  <a:srgbClr val="000000"/>
                </a:solidFill>
                <a:sym typeface="Source Sans Pro Light"/>
              </a:rPr>
              <a:t>RPres</a:t>
            </a:r>
            <a:endParaRPr lang="es-AR" sz="1000" b="0" dirty="0">
              <a:solidFill>
                <a:srgbClr val="000000"/>
              </a:solidFill>
              <a:sym typeface="Source Sans Pro Light"/>
            </a:endParaRPr>
          </a:p>
          <a:p>
            <a:pPr>
              <a:lnSpc>
                <a:spcPct val="8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>
                <a:solidFill>
                  <a:srgbClr val="000000"/>
                </a:solidFill>
              </a:defRPr>
            </a:pPr>
            <a:r>
              <a:rPr dirty="0" smtClean="0"/>
              <a:t>File </a:t>
            </a:r>
            <a:r>
              <a:rPr dirty="0"/>
              <a:t>&gt; New  File &gt; </a:t>
            </a:r>
          </a:p>
          <a:p>
            <a: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>
                <a:solidFill>
                  <a:srgbClr val="000000"/>
                </a:solidFill>
              </a:defRPr>
            </a:pPr>
            <a:r>
              <a:rPr dirty="0"/>
              <a:t>R Presentation</a:t>
            </a:r>
          </a:p>
        </p:txBody>
      </p:sp>
      <p:sp>
        <p:nvSpPr>
          <p:cNvPr id="732" name="Working Directory"/>
          <p:cNvSpPr txBox="1"/>
          <p:nvPr/>
        </p:nvSpPr>
        <p:spPr>
          <a:xfrm>
            <a:off x="5056511" y="5842782"/>
            <a:ext cx="778048" cy="356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Directorio de trabajo</a:t>
            </a:r>
          </a:p>
        </p:txBody>
      </p:sp>
      <p:sp>
        <p:nvSpPr>
          <p:cNvPr id="733" name="Maximize, minimize panes"/>
          <p:cNvSpPr txBox="1"/>
          <p:nvPr/>
        </p:nvSpPr>
        <p:spPr>
          <a:xfrm>
            <a:off x="6003272" y="5731532"/>
            <a:ext cx="931271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Maximizar/ minimizar paneles</a:t>
            </a:r>
          </a:p>
        </p:txBody>
      </p:sp>
      <p:sp>
        <p:nvSpPr>
          <p:cNvPr id="734" name="Drag pane boundaries"/>
          <p:cNvSpPr txBox="1"/>
          <p:nvPr/>
        </p:nvSpPr>
        <p:spPr>
          <a:xfrm>
            <a:off x="6072845" y="6100632"/>
            <a:ext cx="762001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 smtClean="0"/>
              <a:t>Arrastrar bordes de</a:t>
            </a:r>
            <a:r>
              <a:rPr dirty="0" smtClean="0"/>
              <a:t> pane</a:t>
            </a:r>
            <a:r>
              <a:rPr lang="es-AR" dirty="0" smtClean="0"/>
              <a:t>les</a:t>
            </a:r>
            <a:r>
              <a:rPr dirty="0" smtClean="0"/>
              <a:t> </a:t>
            </a:r>
            <a:endParaRPr dirty="0"/>
          </a:p>
        </p:txBody>
      </p:sp>
      <p:pic>
        <p:nvPicPr>
          <p:cNvPr id="735" name="Screen Shot 2015-12-28 at 11.55.49 AM.png" descr="Screen Shot 2015-12-28 at 11.55.49 AM.png"/>
          <p:cNvPicPr>
            <a:picLocks noChangeAspect="1"/>
          </p:cNvPicPr>
          <p:nvPr/>
        </p:nvPicPr>
        <p:blipFill>
          <a:blip r:embed="rId30">
            <a:extLst/>
          </a:blip>
          <a:srcRect l="50829" t="16061" r="887" b="68556"/>
          <a:stretch>
            <a:fillRect/>
          </a:stretch>
        </p:blipFill>
        <p:spPr>
          <a:xfrm>
            <a:off x="7042696" y="3477794"/>
            <a:ext cx="3358833" cy="703114"/>
          </a:xfrm>
          <a:prstGeom prst="rect">
            <a:avLst/>
          </a:prstGeom>
          <a:ln w="12700">
            <a:miter lim="400000"/>
          </a:ln>
        </p:spPr>
      </p:pic>
      <p:sp>
        <p:nvSpPr>
          <p:cNvPr id="736" name="Line"/>
          <p:cNvSpPr/>
          <p:nvPr/>
        </p:nvSpPr>
        <p:spPr>
          <a:xfrm flipH="1">
            <a:off x="4771394" y="6296593"/>
            <a:ext cx="312780" cy="11142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37" name="Line"/>
          <p:cNvSpPr/>
          <p:nvPr/>
        </p:nvSpPr>
        <p:spPr>
          <a:xfrm>
            <a:off x="6691180" y="6283279"/>
            <a:ext cx="304183" cy="114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38" name="Line"/>
          <p:cNvSpPr/>
          <p:nvPr/>
        </p:nvSpPr>
        <p:spPr>
          <a:xfrm flipH="1">
            <a:off x="7497616" y="1821673"/>
            <a:ext cx="196289" cy="695223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39" name="Line"/>
          <p:cNvSpPr/>
          <p:nvPr/>
        </p:nvSpPr>
        <p:spPr>
          <a:xfrm flipH="1">
            <a:off x="7783122" y="1959828"/>
            <a:ext cx="378741" cy="39788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40" name="Line"/>
          <p:cNvSpPr/>
          <p:nvPr/>
        </p:nvSpPr>
        <p:spPr>
          <a:xfrm flipH="1">
            <a:off x="8709565" y="1942372"/>
            <a:ext cx="582998" cy="423326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41" name="Line"/>
          <p:cNvSpPr/>
          <p:nvPr/>
        </p:nvSpPr>
        <p:spPr>
          <a:xfrm flipH="1" flipV="1">
            <a:off x="7117237" y="2594735"/>
            <a:ext cx="3" cy="15679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42" name="Line"/>
          <p:cNvSpPr/>
          <p:nvPr/>
        </p:nvSpPr>
        <p:spPr>
          <a:xfrm rot="16139859" flipH="1">
            <a:off x="7510149" y="2358475"/>
            <a:ext cx="198109" cy="625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770" y="21408"/>
                  <a:pt x="16126" y="21000"/>
                  <a:pt x="13925" y="20405"/>
                </a:cubicBezTo>
                <a:cubicBezTo>
                  <a:pt x="4134" y="17759"/>
                  <a:pt x="5607" y="13315"/>
                  <a:pt x="5319" y="9394"/>
                </a:cubicBezTo>
                <a:cubicBezTo>
                  <a:pt x="5085" y="6213"/>
                  <a:pt x="3319" y="3047"/>
                  <a:pt x="0" y="0"/>
                </a:cubicBezTo>
              </a:path>
            </a:pathLst>
          </a:cu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43" name="Line"/>
          <p:cNvSpPr/>
          <p:nvPr/>
        </p:nvSpPr>
        <p:spPr>
          <a:xfrm flipH="1" flipV="1">
            <a:off x="8147536" y="2565827"/>
            <a:ext cx="448748" cy="189073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44" name="Line"/>
          <p:cNvSpPr/>
          <p:nvPr/>
        </p:nvSpPr>
        <p:spPr>
          <a:xfrm flipH="1" flipV="1">
            <a:off x="7749342" y="2712563"/>
            <a:ext cx="3" cy="39810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45" name="Line"/>
          <p:cNvSpPr/>
          <p:nvPr/>
        </p:nvSpPr>
        <p:spPr>
          <a:xfrm flipV="1">
            <a:off x="10212809" y="2570751"/>
            <a:ext cx="337" cy="56320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46" name="Line"/>
          <p:cNvSpPr/>
          <p:nvPr/>
        </p:nvSpPr>
        <p:spPr>
          <a:xfrm rot="17082001" flipH="1">
            <a:off x="9980591" y="2810537"/>
            <a:ext cx="299771" cy="597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458" extrusionOk="0">
                <a:moveTo>
                  <a:pt x="21600" y="8830"/>
                </a:moveTo>
                <a:cubicBezTo>
                  <a:pt x="21405" y="10278"/>
                  <a:pt x="21178" y="11625"/>
                  <a:pt x="20924" y="12848"/>
                </a:cubicBezTo>
                <a:cubicBezTo>
                  <a:pt x="19664" y="18916"/>
                  <a:pt x="17851" y="21600"/>
                  <a:pt x="16089" y="20007"/>
                </a:cubicBezTo>
                <a:lnTo>
                  <a:pt x="0" y="0"/>
                </a:lnTo>
              </a:path>
            </a:pathLst>
          </a:cu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47" name="Line"/>
          <p:cNvSpPr/>
          <p:nvPr/>
        </p:nvSpPr>
        <p:spPr>
          <a:xfrm flipV="1">
            <a:off x="9301678" y="3661491"/>
            <a:ext cx="911259" cy="634798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48" name="Line"/>
          <p:cNvSpPr/>
          <p:nvPr/>
        </p:nvSpPr>
        <p:spPr>
          <a:xfrm flipV="1">
            <a:off x="10025578" y="4131391"/>
            <a:ext cx="200059" cy="152198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49" name="Line"/>
          <p:cNvSpPr/>
          <p:nvPr/>
        </p:nvSpPr>
        <p:spPr>
          <a:xfrm flipH="1" flipV="1">
            <a:off x="7129937" y="5018084"/>
            <a:ext cx="3" cy="30920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50" name="Line"/>
          <p:cNvSpPr/>
          <p:nvPr/>
        </p:nvSpPr>
        <p:spPr>
          <a:xfrm flipH="1" flipV="1">
            <a:off x="7815238" y="5018084"/>
            <a:ext cx="3" cy="30920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51" name="Line"/>
          <p:cNvSpPr/>
          <p:nvPr/>
        </p:nvSpPr>
        <p:spPr>
          <a:xfrm flipH="1" flipV="1">
            <a:off x="8218250" y="5018084"/>
            <a:ext cx="3" cy="30920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52" name="Line"/>
          <p:cNvSpPr/>
          <p:nvPr/>
        </p:nvSpPr>
        <p:spPr>
          <a:xfrm flipH="1" flipV="1">
            <a:off x="8600108" y="5018084"/>
            <a:ext cx="3" cy="30920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753" name="Screen Shot 2015-12-28 at 12.37.02 PM.png" descr="Screen Shot 2015-12-28 at 12.37.02 PM.png"/>
          <p:cNvPicPr>
            <a:picLocks noChangeAspect="1"/>
          </p:cNvPicPr>
          <p:nvPr/>
        </p:nvPicPr>
        <p:blipFill>
          <a:blip r:embed="rId31">
            <a:extLst/>
          </a:blip>
          <a:srcRect l="3372" r="10671"/>
          <a:stretch>
            <a:fillRect/>
          </a:stretch>
        </p:blipFill>
        <p:spPr>
          <a:xfrm>
            <a:off x="8945145" y="5014790"/>
            <a:ext cx="897352" cy="595744"/>
          </a:xfrm>
          <a:prstGeom prst="rect">
            <a:avLst/>
          </a:prstGeom>
          <a:ln w="6350">
            <a:solidFill>
              <a:srgbClr val="A6AAA9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754" name="Line"/>
          <p:cNvSpPr/>
          <p:nvPr/>
        </p:nvSpPr>
        <p:spPr>
          <a:xfrm flipH="1" flipV="1">
            <a:off x="7513733" y="5112124"/>
            <a:ext cx="3" cy="63940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55" name="Line"/>
          <p:cNvSpPr/>
          <p:nvPr/>
        </p:nvSpPr>
        <p:spPr>
          <a:xfrm flipV="1">
            <a:off x="10252068" y="5107052"/>
            <a:ext cx="101599" cy="23299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756" name="Screen Shot 2015-12-28 at 12.05.41 PM.png" descr="Screen Shot 2015-12-28 at 12.05.41 PM.png"/>
          <p:cNvPicPr>
            <a:picLocks noChangeAspect="1"/>
          </p:cNvPicPr>
          <p:nvPr/>
        </p:nvPicPr>
        <p:blipFill>
          <a:blip r:embed="rId32">
            <a:extLst/>
          </a:blip>
          <a:srcRect l="51025" t="70604" r="1351" b="27594"/>
          <a:stretch>
            <a:fillRect/>
          </a:stretch>
        </p:blipFill>
        <p:spPr>
          <a:xfrm>
            <a:off x="7043639" y="5937381"/>
            <a:ext cx="3314354" cy="82195"/>
          </a:xfrm>
          <a:prstGeom prst="rect">
            <a:avLst/>
          </a:prstGeom>
          <a:ln w="12700">
            <a:miter lim="400000"/>
          </a:ln>
        </p:spPr>
      </p:pic>
      <p:pic>
        <p:nvPicPr>
          <p:cNvPr id="757" name="Screen Shot 2015-12-28 at 12.05.41 PM.png" descr="Screen Shot 2015-12-28 at 12.05.41 PM.png"/>
          <p:cNvPicPr>
            <a:picLocks noChangeAspect="1"/>
          </p:cNvPicPr>
          <p:nvPr/>
        </p:nvPicPr>
        <p:blipFill>
          <a:blip r:embed="rId32">
            <a:extLst/>
          </a:blip>
          <a:srcRect l="51025" t="77543" r="1351" b="20079"/>
          <a:stretch>
            <a:fillRect/>
          </a:stretch>
        </p:blipFill>
        <p:spPr>
          <a:xfrm>
            <a:off x="7043639" y="6035214"/>
            <a:ext cx="3314354" cy="108471"/>
          </a:xfrm>
          <a:prstGeom prst="rect">
            <a:avLst/>
          </a:prstGeom>
          <a:ln w="12700">
            <a:miter lim="400000"/>
          </a:ln>
        </p:spPr>
      </p:pic>
      <p:sp>
        <p:nvSpPr>
          <p:cNvPr id="758" name="J"/>
          <p:cNvSpPr/>
          <p:nvPr/>
        </p:nvSpPr>
        <p:spPr>
          <a:xfrm>
            <a:off x="8747586" y="2079912"/>
            <a:ext cx="96752" cy="96752"/>
          </a:xfrm>
          <a:prstGeom prst="roundRect">
            <a:avLst>
              <a:gd name="adj" fmla="val 15000"/>
            </a:avLst>
          </a:prstGeom>
          <a:solidFill>
            <a:schemeClr val="accent2">
              <a:hueOff val="-2473792"/>
              <a:satOff val="-50209"/>
              <a:lumOff val="23543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ct val="80000"/>
              </a:lnSpc>
              <a:spcBef>
                <a:spcPts val="0"/>
              </a:spcBef>
              <a:defRPr sz="550" b="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J</a:t>
            </a:r>
          </a:p>
        </p:txBody>
      </p:sp>
      <p:sp>
        <p:nvSpPr>
          <p:cNvPr id="759" name="H"/>
          <p:cNvSpPr/>
          <p:nvPr/>
        </p:nvSpPr>
        <p:spPr>
          <a:xfrm>
            <a:off x="8639512" y="2079912"/>
            <a:ext cx="96752" cy="96752"/>
          </a:xfrm>
          <a:prstGeom prst="roundRect">
            <a:avLst>
              <a:gd name="adj" fmla="val 15000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ct val="80000"/>
              </a:lnSpc>
              <a:spcBef>
                <a:spcPts val="0"/>
              </a:spcBef>
              <a:defRPr sz="550" b="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H</a:t>
            </a:r>
          </a:p>
        </p:txBody>
      </p:sp>
      <p:sp>
        <p:nvSpPr>
          <p:cNvPr id="760" name="T"/>
          <p:cNvSpPr/>
          <p:nvPr/>
        </p:nvSpPr>
        <p:spPr>
          <a:xfrm>
            <a:off x="8530098" y="2079912"/>
            <a:ext cx="96752" cy="96752"/>
          </a:xfrm>
          <a:prstGeom prst="roundRect">
            <a:avLst>
              <a:gd name="adj" fmla="val 15000"/>
            </a:avLst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ct val="80000"/>
              </a:lnSpc>
              <a:spcBef>
                <a:spcPts val="0"/>
              </a:spcBef>
              <a:defRPr sz="550" b="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T</a:t>
            </a:r>
          </a:p>
        </p:txBody>
      </p:sp>
      <p:sp>
        <p:nvSpPr>
          <p:cNvPr id="761" name="Line"/>
          <p:cNvSpPr/>
          <p:nvPr/>
        </p:nvSpPr>
        <p:spPr>
          <a:xfrm>
            <a:off x="3614047" y="1843476"/>
            <a:ext cx="15797" cy="67755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2" name="Line"/>
          <p:cNvSpPr/>
          <p:nvPr/>
        </p:nvSpPr>
        <p:spPr>
          <a:xfrm flipH="1">
            <a:off x="3919843" y="1841033"/>
            <a:ext cx="347581" cy="679494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3" name="Line"/>
          <p:cNvSpPr/>
          <p:nvPr/>
        </p:nvSpPr>
        <p:spPr>
          <a:xfrm flipH="1">
            <a:off x="4102192" y="1674724"/>
            <a:ext cx="859707" cy="85226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4" name="Line"/>
          <p:cNvSpPr/>
          <p:nvPr/>
        </p:nvSpPr>
        <p:spPr>
          <a:xfrm flipH="1">
            <a:off x="4864441" y="1824030"/>
            <a:ext cx="618407" cy="699866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5" name="Line"/>
          <p:cNvSpPr/>
          <p:nvPr/>
        </p:nvSpPr>
        <p:spPr>
          <a:xfrm flipH="1">
            <a:off x="5247933" y="1824030"/>
            <a:ext cx="770807" cy="67446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6" name="Line"/>
          <p:cNvSpPr/>
          <p:nvPr/>
        </p:nvSpPr>
        <p:spPr>
          <a:xfrm flipH="1">
            <a:off x="6069722" y="1884161"/>
            <a:ext cx="516807" cy="636366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7" name="Line"/>
          <p:cNvSpPr/>
          <p:nvPr/>
        </p:nvSpPr>
        <p:spPr>
          <a:xfrm flipH="1">
            <a:off x="3622748" y="3749027"/>
            <a:ext cx="1021249" cy="36084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9" name="Line"/>
          <p:cNvSpPr/>
          <p:nvPr/>
        </p:nvSpPr>
        <p:spPr>
          <a:xfrm flipV="1">
            <a:off x="5156292" y="2576424"/>
            <a:ext cx="1037507" cy="22996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0" name="Line"/>
          <p:cNvSpPr/>
          <p:nvPr/>
        </p:nvSpPr>
        <p:spPr>
          <a:xfrm flipV="1">
            <a:off x="6337392" y="2601824"/>
            <a:ext cx="199307" cy="15376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1" name="Line"/>
          <p:cNvSpPr/>
          <p:nvPr/>
        </p:nvSpPr>
        <p:spPr>
          <a:xfrm flipV="1">
            <a:off x="6832692" y="2627224"/>
            <a:ext cx="34206" cy="11566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2" name="Line"/>
          <p:cNvSpPr/>
          <p:nvPr/>
        </p:nvSpPr>
        <p:spPr>
          <a:xfrm flipV="1">
            <a:off x="3865131" y="2616523"/>
            <a:ext cx="1" cy="148727"/>
          </a:xfrm>
          <a:prstGeom prst="line">
            <a:avLst/>
          </a:prstGeom>
          <a:ln w="19050">
            <a:solidFill>
              <a:schemeClr val="accent6"/>
            </a:solidFill>
            <a:miter lim="400000"/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3" name="Line"/>
          <p:cNvSpPr/>
          <p:nvPr/>
        </p:nvSpPr>
        <p:spPr>
          <a:xfrm flipV="1">
            <a:off x="3874773" y="2621551"/>
            <a:ext cx="1" cy="148726"/>
          </a:xfrm>
          <a:prstGeom prst="line">
            <a:avLst/>
          </a:prstGeom>
          <a:ln w="12700">
            <a:solidFill>
              <a:schemeClr val="accent2">
                <a:hueOff val="-2473792"/>
                <a:satOff val="-50209"/>
                <a:lumOff val="23543"/>
              </a:schemeClr>
            </a:solidFill>
            <a:miter lim="400000"/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4" name="Line"/>
          <p:cNvSpPr/>
          <p:nvPr/>
        </p:nvSpPr>
        <p:spPr>
          <a:xfrm flipV="1">
            <a:off x="4900228" y="2616523"/>
            <a:ext cx="1" cy="148727"/>
          </a:xfrm>
          <a:prstGeom prst="line">
            <a:avLst/>
          </a:prstGeom>
          <a:ln w="12700">
            <a:solidFill>
              <a:schemeClr val="accent4">
                <a:hueOff val="384618"/>
                <a:satOff val="3869"/>
                <a:lumOff val="5802"/>
              </a:schemeClr>
            </a:solidFill>
            <a:miter lim="400000"/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5" name="Line"/>
          <p:cNvSpPr/>
          <p:nvPr/>
        </p:nvSpPr>
        <p:spPr>
          <a:xfrm>
            <a:off x="3958644" y="2617851"/>
            <a:ext cx="1078193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dirty="0"/>
          </a:p>
        </p:txBody>
      </p:sp>
      <p:sp>
        <p:nvSpPr>
          <p:cNvPr id="777" name="Cursors of shared users"/>
          <p:cNvSpPr txBox="1"/>
          <p:nvPr/>
        </p:nvSpPr>
        <p:spPr>
          <a:xfrm>
            <a:off x="3900540" y="2792656"/>
            <a:ext cx="836560" cy="47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2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lang="es-AR" dirty="0"/>
              <a:t>Cursores de usuarios compartidos</a:t>
            </a:r>
          </a:p>
        </p:txBody>
      </p:sp>
      <p:sp>
        <p:nvSpPr>
          <p:cNvPr id="778" name="Line"/>
          <p:cNvSpPr/>
          <p:nvPr/>
        </p:nvSpPr>
        <p:spPr>
          <a:xfrm rot="10797282">
            <a:off x="3885582" y="2790532"/>
            <a:ext cx="79140" cy="139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99" h="21518" extrusionOk="0">
                <a:moveTo>
                  <a:pt x="0" y="118"/>
                </a:moveTo>
                <a:cubicBezTo>
                  <a:pt x="2799" y="-82"/>
                  <a:pt x="5635" y="-26"/>
                  <a:pt x="8403" y="283"/>
                </a:cubicBezTo>
                <a:cubicBezTo>
                  <a:pt x="11584" y="638"/>
                  <a:pt x="14763" y="1361"/>
                  <a:pt x="16955" y="2758"/>
                </a:cubicBezTo>
                <a:cubicBezTo>
                  <a:pt x="19636" y="4466"/>
                  <a:pt x="20362" y="6813"/>
                  <a:pt x="20789" y="9093"/>
                </a:cubicBezTo>
                <a:cubicBezTo>
                  <a:pt x="21563" y="13222"/>
                  <a:pt x="21600" y="17385"/>
                  <a:pt x="20901" y="21518"/>
                </a:cubicBezTo>
              </a:path>
            </a:pathLst>
          </a:cu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9" name="Line"/>
          <p:cNvSpPr/>
          <p:nvPr/>
        </p:nvSpPr>
        <p:spPr>
          <a:xfrm flipH="1">
            <a:off x="4353276" y="4410083"/>
            <a:ext cx="1164507" cy="40776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80" name="Line"/>
          <p:cNvSpPr/>
          <p:nvPr/>
        </p:nvSpPr>
        <p:spPr>
          <a:xfrm flipH="1">
            <a:off x="4785076" y="4776952"/>
            <a:ext cx="720007" cy="112937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81" name="Line"/>
          <p:cNvSpPr/>
          <p:nvPr/>
        </p:nvSpPr>
        <p:spPr>
          <a:xfrm flipH="1">
            <a:off x="4012126" y="5348190"/>
            <a:ext cx="2333" cy="12175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82" name="Line"/>
          <p:cNvSpPr/>
          <p:nvPr/>
        </p:nvSpPr>
        <p:spPr>
          <a:xfrm flipH="1">
            <a:off x="6804042" y="5348190"/>
            <a:ext cx="2333" cy="12175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83" name="File &gt; New Project"/>
          <p:cNvSpPr txBox="1"/>
          <p:nvPr/>
        </p:nvSpPr>
        <p:spPr>
          <a:xfrm>
            <a:off x="12195801" y="3139051"/>
            <a:ext cx="1109412" cy="248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>
                <a:solidFill>
                  <a:srgbClr val="000000"/>
                </a:solidFill>
              </a:defRPr>
            </a:lvl1pPr>
          </a:lstStyle>
          <a:p>
            <a:pPr>
              <a:defRPr b="0">
                <a:latin typeface="+mj-lt"/>
                <a:ea typeface="+mj-ea"/>
                <a:cs typeface="+mj-cs"/>
                <a:sym typeface="Source Sans Pro Light"/>
              </a:defRPr>
            </a:pPr>
            <a:r>
              <a:rPr b="1">
                <a:latin typeface="+mn-lt"/>
                <a:ea typeface="+mn-ea"/>
                <a:cs typeface="+mn-cs"/>
                <a:sym typeface="Source Sans Pro"/>
              </a:rPr>
              <a:t>File &gt; New Project</a:t>
            </a:r>
          </a:p>
        </p:txBody>
      </p:sp>
      <p:sp>
        <p:nvSpPr>
          <p:cNvPr id="784" name="Line"/>
          <p:cNvSpPr/>
          <p:nvPr/>
        </p:nvSpPr>
        <p:spPr>
          <a:xfrm flipV="1">
            <a:off x="6581871" y="5701800"/>
            <a:ext cx="266084" cy="20206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85" name="Line"/>
          <p:cNvSpPr/>
          <p:nvPr/>
        </p:nvSpPr>
        <p:spPr>
          <a:xfrm>
            <a:off x="4268386" y="5789559"/>
            <a:ext cx="796900" cy="16891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86" name="Press  to see command history"/>
          <p:cNvSpPr txBox="1"/>
          <p:nvPr/>
        </p:nvSpPr>
        <p:spPr>
          <a:xfrm>
            <a:off x="5047196" y="6089298"/>
            <a:ext cx="1042867" cy="4918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lang="es-AR" sz="1000" b="0" dirty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sym typeface="Source Sans Pro Light"/>
              </a:rPr>
              <a:t>Oprima </a:t>
            </a:r>
            <a:r>
              <a:rPr lang="es-AR" dirty="0">
                <a:latin typeface="FontAwesome"/>
                <a:ea typeface="FontAwesome"/>
                <a:cs typeface="FontAwesome"/>
                <a:sym typeface="FontAwesome"/>
              </a:rPr>
              <a:t></a:t>
            </a:r>
            <a:r>
              <a:rPr lang="es-AR" sz="1100" dirty="0">
                <a:latin typeface="FontAwesome"/>
                <a:ea typeface="FontAwesome"/>
                <a:cs typeface="FontAwesome"/>
                <a:sym typeface="FontAwesome"/>
              </a:rPr>
              <a:t> </a:t>
            </a:r>
            <a:r>
              <a:rPr lang="es-AR" sz="1000" b="0" dirty="0">
                <a:solidFill>
                  <a:schemeClr val="accent1">
                    <a:hueOff val="-206347"/>
                    <a:satOff val="69104"/>
                    <a:lumOff val="-8949"/>
                  </a:schemeClr>
                </a:solidFill>
                <a:sym typeface="Source Sans Pro Light"/>
              </a:rPr>
              <a:t>para ver historia de comandos</a:t>
            </a:r>
          </a:p>
        </p:txBody>
      </p:sp>
      <p:sp>
        <p:nvSpPr>
          <p:cNvPr id="787" name="Multiple cursors/column selection with Alt + mouse drag."/>
          <p:cNvSpPr txBox="1"/>
          <p:nvPr/>
        </p:nvSpPr>
        <p:spPr>
          <a:xfrm>
            <a:off x="4622911" y="3100138"/>
            <a:ext cx="1958960" cy="356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chemeClr val="accent6">
                    <a:lumOff val="-8741"/>
                  </a:schemeClr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lang="es-AR" sz="1000" b="0" dirty="0" smtClean="0">
                <a:solidFill>
                  <a:schemeClr val="accent6">
                    <a:lumOff val="-8741"/>
                  </a:schemeClr>
                </a:solidFill>
                <a:sym typeface="Source Sans Pro Light"/>
              </a:rPr>
              <a:t>Selección Múltiple de cursores / columnas con </a:t>
            </a:r>
            <a:r>
              <a:rPr lang="es-AR" dirty="0" err="1" smtClean="0"/>
              <a:t>Alt</a:t>
            </a:r>
            <a:r>
              <a:rPr lang="es-AR" dirty="0" smtClean="0"/>
              <a:t> + mouse </a:t>
            </a:r>
            <a:r>
              <a:rPr lang="es-AR" dirty="0" err="1" smtClean="0"/>
              <a:t>drag</a:t>
            </a:r>
            <a:r>
              <a:rPr lang="es-AR" sz="1000" b="0" dirty="0" smtClean="0">
                <a:solidFill>
                  <a:schemeClr val="accent6">
                    <a:lumOff val="-8741"/>
                  </a:schemeClr>
                </a:solidFill>
                <a:sym typeface="Source Sans Pro Light"/>
              </a:rPr>
              <a:t>.</a:t>
            </a:r>
            <a:endParaRPr lang="es-AR" sz="1000" b="0" dirty="0">
              <a:solidFill>
                <a:schemeClr val="accent6">
                  <a:lumOff val="-8741"/>
                </a:schemeClr>
              </a:solidFill>
              <a:sym typeface="Source Sans Pro Light"/>
            </a:endParaRPr>
          </a:p>
        </p:txBody>
      </p:sp>
      <p:sp>
        <p:nvSpPr>
          <p:cNvPr id="788" name="Line"/>
          <p:cNvSpPr/>
          <p:nvPr/>
        </p:nvSpPr>
        <p:spPr>
          <a:xfrm flipH="1">
            <a:off x="4067248" y="3228327"/>
            <a:ext cx="589449" cy="4334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789" name="Screen Shot 2015-12-31 at 12.47.17 PM.png" descr="Screen Shot 2015-12-31 at 12.47.17 PM.png"/>
          <p:cNvPicPr>
            <a:picLocks noChangeAspect="1"/>
          </p:cNvPicPr>
          <p:nvPr/>
        </p:nvPicPr>
        <p:blipFill>
          <a:blip r:embed="rId33">
            <a:extLst/>
          </a:blip>
          <a:stretch>
            <a:fillRect/>
          </a:stretch>
        </p:blipFill>
        <p:spPr>
          <a:xfrm>
            <a:off x="3544035" y="6178278"/>
            <a:ext cx="151594" cy="129136"/>
          </a:xfrm>
          <a:prstGeom prst="rect">
            <a:avLst/>
          </a:prstGeom>
          <a:ln w="12700">
            <a:miter lim="400000"/>
          </a:ln>
        </p:spPr>
      </p:pic>
      <p:pic>
        <p:nvPicPr>
          <p:cNvPr id="790" name="Screen Shot 2015-12-31 at 12.47.17 PM.png" descr="Screen Shot 2015-12-31 at 12.47.17 PM.png"/>
          <p:cNvPicPr>
            <a:picLocks noChangeAspect="1"/>
          </p:cNvPicPr>
          <p:nvPr/>
        </p:nvPicPr>
        <p:blipFill>
          <a:blip r:embed="rId33">
            <a:extLst/>
          </a:blip>
          <a:stretch>
            <a:fillRect/>
          </a:stretch>
        </p:blipFill>
        <p:spPr>
          <a:xfrm>
            <a:off x="3544035" y="6368778"/>
            <a:ext cx="151594" cy="129136"/>
          </a:xfrm>
          <a:prstGeom prst="rect">
            <a:avLst/>
          </a:prstGeom>
          <a:ln w="12700">
            <a:miter lim="400000"/>
          </a:ln>
        </p:spPr>
      </p:pic>
      <p:pic>
        <p:nvPicPr>
          <p:cNvPr id="791" name="Screen Shot 2015-12-31 at 12.45.58 PM.png" descr="Screen Shot 2015-12-31 at 12.45.58 PM.png"/>
          <p:cNvPicPr>
            <a:picLocks noChangeAspect="1"/>
          </p:cNvPicPr>
          <p:nvPr/>
        </p:nvPicPr>
        <p:blipFill>
          <a:blip r:embed="rId34">
            <a:extLst/>
          </a:blip>
          <a:srcRect/>
          <a:stretch>
            <a:fillRect/>
          </a:stretch>
        </p:blipFill>
        <p:spPr>
          <a:xfrm>
            <a:off x="3650163" y="6059825"/>
            <a:ext cx="1089471" cy="416842"/>
          </a:xfrm>
          <a:prstGeom prst="rect">
            <a:avLst/>
          </a:prstGeom>
          <a:ln w="6350">
            <a:solidFill>
              <a:srgbClr val="A6AAA9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</p:pic>
      <p:pic>
        <p:nvPicPr>
          <p:cNvPr id="792" name="Screen Shot 2015-12-31 at 12.45.58 PM.png" descr="Screen Shot 2015-12-31 at 12.45.58 PM.png"/>
          <p:cNvPicPr>
            <a:picLocks noChangeAspect="1"/>
          </p:cNvPicPr>
          <p:nvPr/>
        </p:nvPicPr>
        <p:blipFill>
          <a:blip r:embed="rId34">
            <a:extLst/>
          </a:blip>
          <a:srcRect l="580" t="26518" r="9489" b="51264"/>
          <a:stretch>
            <a:fillRect/>
          </a:stretch>
        </p:blipFill>
        <p:spPr>
          <a:xfrm>
            <a:off x="3655831" y="6269409"/>
            <a:ext cx="979760" cy="92611"/>
          </a:xfrm>
          <a:prstGeom prst="rect">
            <a:avLst/>
          </a:prstGeom>
          <a:ln w="12700">
            <a:miter lim="400000"/>
          </a:ln>
        </p:spPr>
      </p:pic>
      <p:pic>
        <p:nvPicPr>
          <p:cNvPr id="793" name="Screen Shot 2016-04-13 at 11.17.37 AM.png" descr="Screen Shot 2016-04-13 at 11.17.37 AM.png"/>
          <p:cNvPicPr>
            <a:picLocks noChangeAspect="1"/>
          </p:cNvPicPr>
          <p:nvPr/>
        </p:nvPicPr>
        <p:blipFill>
          <a:blip r:embed="rId35">
            <a:extLst/>
          </a:blip>
          <a:srcRect t="2776"/>
          <a:stretch>
            <a:fillRect/>
          </a:stretch>
        </p:blipFill>
        <p:spPr>
          <a:xfrm>
            <a:off x="7044383" y="5913223"/>
            <a:ext cx="3247621" cy="258440"/>
          </a:xfrm>
          <a:prstGeom prst="rect">
            <a:avLst/>
          </a:prstGeom>
          <a:ln w="12700">
            <a:miter lim="400000"/>
          </a:ln>
        </p:spPr>
      </p:pic>
      <p:sp>
        <p:nvSpPr>
          <p:cNvPr id="794" name="Documents and Apps"/>
          <p:cNvSpPr txBox="1"/>
          <p:nvPr/>
        </p:nvSpPr>
        <p:spPr>
          <a:xfrm>
            <a:off x="306210" y="1141387"/>
            <a:ext cx="2893421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28DB5"/>
                </a:solidFill>
              </a:defRPr>
            </a:pPr>
            <a:r>
              <a:rPr dirty="0" smtClean="0"/>
              <a:t>Document</a:t>
            </a:r>
            <a:r>
              <a:rPr lang="es-AR" dirty="0" smtClean="0"/>
              <a:t>o</a:t>
            </a:r>
            <a:r>
              <a:rPr dirty="0" smtClean="0"/>
              <a:t>s </a:t>
            </a:r>
            <a:r>
              <a:rPr lang="es-AR" dirty="0" smtClean="0"/>
              <a:t>y</a:t>
            </a:r>
            <a:r>
              <a:rPr dirty="0" smtClean="0"/>
              <a:t> </a:t>
            </a:r>
            <a:r>
              <a:rPr dirty="0"/>
              <a:t>Apps</a:t>
            </a:r>
          </a:p>
        </p:txBody>
      </p:sp>
      <p:sp>
        <p:nvSpPr>
          <p:cNvPr id="795" name="Line"/>
          <p:cNvSpPr/>
          <p:nvPr/>
        </p:nvSpPr>
        <p:spPr>
          <a:xfrm>
            <a:off x="7239000" y="1102908"/>
            <a:ext cx="3149600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96" name="R Support"/>
          <p:cNvSpPr txBox="1"/>
          <p:nvPr/>
        </p:nvSpPr>
        <p:spPr>
          <a:xfrm>
            <a:off x="7242165" y="1141387"/>
            <a:ext cx="1468351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28DB5"/>
                </a:solidFill>
              </a:defRPr>
            </a:pPr>
            <a:r>
              <a:rPr dirty="0" smtClean="0"/>
              <a:t>S</a:t>
            </a:r>
            <a:r>
              <a:rPr lang="es-AR" dirty="0" smtClean="0"/>
              <a:t>o</a:t>
            </a:r>
            <a:r>
              <a:rPr dirty="0" smtClean="0"/>
              <a:t>port</a:t>
            </a:r>
            <a:r>
              <a:rPr lang="es-AR" dirty="0" smtClean="0"/>
              <a:t>e R</a:t>
            </a:r>
            <a:endParaRPr dirty="0"/>
          </a:p>
        </p:txBody>
      </p:sp>
      <p:sp>
        <p:nvSpPr>
          <p:cNvPr id="797" name="PROJECT SYSTEM"/>
          <p:cNvSpPr txBox="1"/>
          <p:nvPr/>
        </p:nvSpPr>
        <p:spPr>
          <a:xfrm>
            <a:off x="12137990" y="2976068"/>
            <a:ext cx="1622239" cy="21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/>
            <a:r>
              <a:rPr lang="es-AR" dirty="0"/>
              <a:t>Sistema de Proyectos</a:t>
            </a:r>
          </a:p>
        </p:txBody>
      </p:sp>
      <p:sp>
        <p:nvSpPr>
          <p:cNvPr id="798" name="Line"/>
          <p:cNvSpPr/>
          <p:nvPr/>
        </p:nvSpPr>
        <p:spPr>
          <a:xfrm>
            <a:off x="325742" y="6629400"/>
            <a:ext cx="6494159" cy="0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99" name="Debug Mode"/>
          <p:cNvSpPr txBox="1"/>
          <p:nvPr/>
        </p:nvSpPr>
        <p:spPr>
          <a:xfrm>
            <a:off x="312721" y="6665887"/>
            <a:ext cx="2553584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28DB5"/>
                </a:solidFill>
              </a:defRPr>
            </a:pPr>
            <a:r>
              <a:rPr lang="es-AR" dirty="0"/>
              <a:t>Modo Depuración</a:t>
            </a:r>
          </a:p>
        </p:txBody>
      </p:sp>
      <p:sp>
        <p:nvSpPr>
          <p:cNvPr id="800" name="Line"/>
          <p:cNvSpPr/>
          <p:nvPr/>
        </p:nvSpPr>
        <p:spPr>
          <a:xfrm>
            <a:off x="6985000" y="6624736"/>
            <a:ext cx="3403600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01" name="Version Control with Git or SVN"/>
          <p:cNvSpPr txBox="1"/>
          <p:nvPr/>
        </p:nvSpPr>
        <p:spPr>
          <a:xfrm>
            <a:off x="6953659" y="6669370"/>
            <a:ext cx="3459280" cy="3211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28DB5"/>
                </a:solidFill>
              </a:defRPr>
            </a:pPr>
            <a:r>
              <a:rPr lang="es-AR" sz="2400" dirty="0"/>
              <a:t>Control de </a:t>
            </a:r>
            <a:r>
              <a:rPr lang="es-AR" sz="2400" dirty="0" err="1" smtClean="0"/>
              <a:t>Version</a:t>
            </a:r>
            <a:r>
              <a:rPr lang="es-AR" sz="2400" dirty="0" smtClean="0"/>
              <a:t> </a:t>
            </a:r>
            <a:r>
              <a:rPr lang="es-AR" sz="1400" dirty="0" smtClean="0"/>
              <a:t>con </a:t>
            </a:r>
            <a:r>
              <a:rPr lang="es-AR" sz="1400" dirty="0" err="1"/>
              <a:t>Git</a:t>
            </a:r>
            <a:r>
              <a:rPr lang="es-AR" sz="1400" dirty="0"/>
              <a:t> o SVN</a:t>
            </a:r>
          </a:p>
        </p:txBody>
      </p:sp>
      <p:sp>
        <p:nvSpPr>
          <p:cNvPr id="802" name="Line"/>
          <p:cNvSpPr/>
          <p:nvPr/>
        </p:nvSpPr>
        <p:spPr>
          <a:xfrm>
            <a:off x="6987865" y="8511457"/>
            <a:ext cx="3403601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03" name="Package Writing"/>
          <p:cNvSpPr txBox="1"/>
          <p:nvPr/>
        </p:nvSpPr>
        <p:spPr>
          <a:xfrm>
            <a:off x="6991031" y="8549937"/>
            <a:ext cx="3178755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28DB5"/>
                </a:solidFill>
              </a:defRPr>
            </a:pPr>
            <a:r>
              <a:rPr lang="es-AR" dirty="0" smtClean="0"/>
              <a:t>Escritura de Paquetes</a:t>
            </a:r>
            <a:endParaRPr dirty="0"/>
          </a:p>
        </p:txBody>
      </p:sp>
      <p:sp>
        <p:nvSpPr>
          <p:cNvPr id="344" name="Added…"/>
          <p:cNvSpPr txBox="1"/>
          <p:nvPr/>
        </p:nvSpPr>
        <p:spPr>
          <a:xfrm>
            <a:off x="7143557" y="7568451"/>
            <a:ext cx="780009" cy="782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numCol="1" anchor="ctr">
            <a:noAutofit/>
          </a:bodyPr>
          <a:lstStyle/>
          <a:p>
            <a:pPr marL="114300" indent="-11430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ct val="100000"/>
              <a:buChar char="•"/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endParaRPr lang="es-AR" sz="1000" dirty="0" smtClean="0"/>
          </a:p>
          <a:p>
            <a:pPr marL="114300" indent="-11430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ct val="100000"/>
              <a:buChar char="•"/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sz="1000" dirty="0" smtClean="0"/>
              <a:t>A</a:t>
            </a:r>
            <a:r>
              <a:rPr lang="es-AR" sz="1000" dirty="0" err="1" smtClean="0"/>
              <a:t>grega</a:t>
            </a:r>
            <a:r>
              <a:rPr sz="1000" dirty="0" smtClean="0"/>
              <a:t>d</a:t>
            </a:r>
            <a:r>
              <a:rPr lang="es-AR" sz="1000" dirty="0" smtClean="0"/>
              <a:t>o</a:t>
            </a:r>
            <a:endParaRPr sz="1000" dirty="0"/>
          </a:p>
          <a:p>
            <a:pPr marL="114300" indent="-11430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ct val="100000"/>
              <a:buChar char="•"/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lang="es-AR" sz="1000" dirty="0"/>
              <a:t>E</a:t>
            </a:r>
            <a:r>
              <a:rPr sz="1000" dirty="0" smtClean="0"/>
              <a:t>l</a:t>
            </a:r>
            <a:r>
              <a:rPr lang="es-AR" sz="1000" dirty="0" err="1" smtClean="0"/>
              <a:t>iminado</a:t>
            </a:r>
            <a:endParaRPr sz="1000" dirty="0"/>
          </a:p>
          <a:p>
            <a:pPr marL="114300" indent="-11430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ct val="100000"/>
              <a:buChar char="•"/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sz="1000" dirty="0" err="1" smtClean="0"/>
              <a:t>Modifi</a:t>
            </a:r>
            <a:r>
              <a:rPr lang="es-AR" sz="1000" dirty="0" smtClean="0"/>
              <a:t>ca</a:t>
            </a:r>
            <a:r>
              <a:rPr sz="1000" dirty="0" smtClean="0"/>
              <a:t>d</a:t>
            </a:r>
            <a:endParaRPr sz="1000" dirty="0"/>
          </a:p>
          <a:p>
            <a:pPr marL="114300" indent="-11430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ct val="100000"/>
              <a:buChar char="•"/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sz="1000" dirty="0" smtClean="0"/>
              <a:t>Ren</a:t>
            </a:r>
            <a:r>
              <a:rPr lang="es-AR" sz="1000" dirty="0" err="1" smtClean="0"/>
              <a:t>ombr</a:t>
            </a:r>
            <a:endParaRPr lang="es-AR" sz="1000" dirty="0" smtClean="0"/>
          </a:p>
          <a:p>
            <a:pPr marL="114300" indent="-11430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ct val="100000"/>
              <a:buChar char="•"/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lang="es-AR" sz="1000" dirty="0" smtClean="0"/>
              <a:t>Sin seguir</a:t>
            </a:r>
            <a:endParaRPr sz="1000" dirty="0"/>
          </a:p>
        </p:txBody>
      </p:sp>
      <p:sp>
        <p:nvSpPr>
          <p:cNvPr id="345" name="A"/>
          <p:cNvSpPr/>
          <p:nvPr/>
        </p:nvSpPr>
        <p:spPr>
          <a:xfrm>
            <a:off x="7166431" y="7648259"/>
            <a:ext cx="104623" cy="104624"/>
          </a:xfrm>
          <a:prstGeom prst="roundRect">
            <a:avLst>
              <a:gd name="adj" fmla="val 15000"/>
            </a:avLst>
          </a:prstGeom>
          <a:solidFill>
            <a:srgbClr val="38D3A9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550">
                <a:solidFill>
                  <a:srgbClr val="000000"/>
                </a:solidFill>
              </a:defRPr>
            </a:lvl1pPr>
          </a:lstStyle>
          <a:p>
            <a:r>
              <a:t>A</a:t>
            </a:r>
          </a:p>
        </p:txBody>
      </p:sp>
      <p:sp>
        <p:nvSpPr>
          <p:cNvPr id="346" name="D"/>
          <p:cNvSpPr/>
          <p:nvPr/>
        </p:nvSpPr>
        <p:spPr>
          <a:xfrm>
            <a:off x="7166431" y="7787898"/>
            <a:ext cx="104623" cy="104624"/>
          </a:xfrm>
          <a:prstGeom prst="roundRect">
            <a:avLst>
              <a:gd name="adj" fmla="val 15000"/>
            </a:avLst>
          </a:prstGeom>
          <a:solidFill>
            <a:srgbClr val="FF2600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550">
                <a:solidFill>
                  <a:srgbClr val="000000"/>
                </a:solidFill>
              </a:defRPr>
            </a:lvl1pPr>
          </a:lstStyle>
          <a:p>
            <a:r>
              <a:t>D</a:t>
            </a:r>
          </a:p>
        </p:txBody>
      </p:sp>
      <p:sp>
        <p:nvSpPr>
          <p:cNvPr id="347" name="M"/>
          <p:cNvSpPr/>
          <p:nvPr/>
        </p:nvSpPr>
        <p:spPr>
          <a:xfrm>
            <a:off x="7166431" y="7927535"/>
            <a:ext cx="104623" cy="104624"/>
          </a:xfrm>
          <a:prstGeom prst="roundRect">
            <a:avLst>
              <a:gd name="adj" fmla="val 15000"/>
            </a:avLst>
          </a:prstGeom>
          <a:solidFill>
            <a:srgbClr val="417DD6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550">
                <a:solidFill>
                  <a:srgbClr val="000000"/>
                </a:solidFill>
              </a:defRPr>
            </a:lvl1pPr>
          </a:lstStyle>
          <a:p>
            <a:r>
              <a:t>M</a:t>
            </a:r>
          </a:p>
        </p:txBody>
      </p:sp>
      <p:sp>
        <p:nvSpPr>
          <p:cNvPr id="348" name="R"/>
          <p:cNvSpPr/>
          <p:nvPr/>
        </p:nvSpPr>
        <p:spPr>
          <a:xfrm>
            <a:off x="7166431" y="8051933"/>
            <a:ext cx="104623" cy="104624"/>
          </a:xfrm>
          <a:prstGeom prst="roundRect">
            <a:avLst>
              <a:gd name="adj" fmla="val 15000"/>
            </a:avLst>
          </a:prstGeom>
          <a:solidFill>
            <a:srgbClr val="AB27A9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550">
                <a:solidFill>
                  <a:srgbClr val="000000"/>
                </a:solidFill>
              </a:defRPr>
            </a:lvl1pPr>
          </a:lstStyle>
          <a:p>
            <a:r>
              <a:rPr dirty="0"/>
              <a:t>R</a:t>
            </a:r>
          </a:p>
        </p:txBody>
      </p:sp>
      <p:sp>
        <p:nvSpPr>
          <p:cNvPr id="349" name="?"/>
          <p:cNvSpPr/>
          <p:nvPr/>
        </p:nvSpPr>
        <p:spPr>
          <a:xfrm>
            <a:off x="7166431" y="8176330"/>
            <a:ext cx="104623" cy="104624"/>
          </a:xfrm>
          <a:prstGeom prst="roundRect">
            <a:avLst>
              <a:gd name="adj" fmla="val 15000"/>
            </a:avLst>
          </a:prstGeom>
          <a:solidFill>
            <a:srgbClr val="FFD300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550">
                <a:solidFill>
                  <a:srgbClr val="000000"/>
                </a:solidFill>
              </a:defRPr>
            </a:lvl1pPr>
          </a:lstStyle>
          <a:p>
            <a:r>
              <a:rPr dirty="0"/>
              <a:t>?</a:t>
            </a:r>
          </a:p>
        </p:txBody>
      </p:sp>
      <p:sp>
        <p:nvSpPr>
          <p:cNvPr id="341" name="Click to load package with library(). Unclick to detach package with detach()"/>
          <p:cNvSpPr txBox="1"/>
          <p:nvPr/>
        </p:nvSpPr>
        <p:spPr>
          <a:xfrm>
            <a:off x="10644585" y="6295558"/>
            <a:ext cx="1694468" cy="54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dirty="0" err="1" smtClean="0"/>
              <a:t>Cli</a:t>
            </a:r>
            <a:r>
              <a:rPr lang="es-AR" dirty="0" err="1" smtClean="0"/>
              <a:t>quear</a:t>
            </a:r>
            <a:r>
              <a:rPr lang="es-AR" dirty="0" smtClean="0"/>
              <a:t> para</a:t>
            </a:r>
            <a:r>
              <a:rPr dirty="0" smtClean="0"/>
              <a:t> </a:t>
            </a:r>
            <a:r>
              <a:rPr lang="es-AR" dirty="0" smtClean="0"/>
              <a:t>cargar</a:t>
            </a:r>
            <a:r>
              <a:rPr dirty="0" smtClean="0"/>
              <a:t> pa</a:t>
            </a:r>
            <a:r>
              <a:rPr lang="es-AR" dirty="0" err="1" smtClean="0"/>
              <a:t>qu</a:t>
            </a:r>
            <a:r>
              <a:rPr dirty="0" smtClean="0"/>
              <a:t>e</a:t>
            </a:r>
            <a:r>
              <a:rPr lang="es-AR" dirty="0" smtClean="0"/>
              <a:t>te</a:t>
            </a:r>
            <a:r>
              <a:rPr dirty="0" smtClean="0"/>
              <a:t> </a:t>
            </a:r>
            <a:r>
              <a:rPr lang="es-AR" dirty="0" smtClean="0"/>
              <a:t>con</a:t>
            </a:r>
            <a:r>
              <a:rPr dirty="0" smtClean="0"/>
              <a:t> </a:t>
            </a:r>
            <a:r>
              <a:rPr b="1" dirty="0">
                <a:latin typeface="+mn-lt"/>
                <a:ea typeface="+mn-ea"/>
                <a:cs typeface="+mn-cs"/>
                <a:sym typeface="Source Sans Pro"/>
              </a:rPr>
              <a:t>library()</a:t>
            </a:r>
            <a:r>
              <a:rPr dirty="0"/>
              <a:t>.</a:t>
            </a:r>
            <a:r>
              <a:rPr b="1" dirty="0">
                <a:latin typeface="+mn-lt"/>
                <a:ea typeface="+mn-ea"/>
                <a:cs typeface="+mn-cs"/>
                <a:sym typeface="Source Sans Pro"/>
              </a:rPr>
              <a:t> </a:t>
            </a:r>
            <a:r>
              <a:rPr lang="es-AR" b="0" dirty="0" err="1" smtClean="0"/>
              <a:t>Descliquear</a:t>
            </a:r>
            <a:r>
              <a:rPr lang="es-AR" b="0" dirty="0" smtClean="0"/>
              <a:t> para</a:t>
            </a:r>
            <a:r>
              <a:rPr dirty="0" smtClean="0"/>
              <a:t> de</a:t>
            </a:r>
            <a:r>
              <a:rPr lang="es-AR" dirty="0" err="1" smtClean="0"/>
              <a:t>scargar</a:t>
            </a:r>
            <a:r>
              <a:rPr dirty="0" smtClean="0"/>
              <a:t> </a:t>
            </a:r>
            <a:r>
              <a:rPr dirty="0"/>
              <a:t>package </a:t>
            </a:r>
            <a:r>
              <a:rPr lang="es-AR" dirty="0" smtClean="0"/>
              <a:t>con</a:t>
            </a:r>
            <a:r>
              <a:rPr dirty="0" smtClean="0"/>
              <a:t> </a:t>
            </a:r>
            <a:r>
              <a:rPr b="1" dirty="0">
                <a:latin typeface="+mn-lt"/>
                <a:ea typeface="+mn-ea"/>
                <a:cs typeface="+mn-cs"/>
                <a:sym typeface="Source Sans Pro"/>
              </a:rPr>
              <a:t>detach()</a:t>
            </a:r>
          </a:p>
        </p:txBody>
      </p:sp>
      <p:sp>
        <p:nvSpPr>
          <p:cNvPr id="342" name="Open with debug(), browser(), or a breakpoint. RStudio will open the debugger mode when it encounters a breakpoint while executing code."/>
          <p:cNvSpPr txBox="1"/>
          <p:nvPr/>
        </p:nvSpPr>
        <p:spPr>
          <a:xfrm>
            <a:off x="336091" y="7042699"/>
            <a:ext cx="3736999" cy="400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numCol="1" anchor="ctr">
            <a:noAutofit/>
          </a:bodyPr>
          <a:lstStyle/>
          <a:p>
            <a: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lang="es-AR" dirty="0" smtClean="0"/>
              <a:t>Abrir con </a:t>
            </a:r>
            <a:r>
              <a:rPr b="1" dirty="0" smtClean="0">
                <a:latin typeface="+mn-lt"/>
                <a:ea typeface="+mn-ea"/>
                <a:cs typeface="+mn-cs"/>
                <a:sym typeface="Source Sans Pro"/>
              </a:rPr>
              <a:t>debug</a:t>
            </a:r>
            <a:r>
              <a:rPr b="1" dirty="0">
                <a:latin typeface="+mn-lt"/>
                <a:ea typeface="+mn-ea"/>
                <a:cs typeface="+mn-cs"/>
                <a:sym typeface="Source Sans Pro"/>
              </a:rPr>
              <a:t>(),</a:t>
            </a:r>
            <a:r>
              <a:rPr dirty="0"/>
              <a:t> </a:t>
            </a:r>
            <a:r>
              <a:rPr b="1" dirty="0">
                <a:latin typeface="+mn-lt"/>
                <a:ea typeface="+mn-ea"/>
                <a:cs typeface="+mn-cs"/>
                <a:sym typeface="Source Sans Pro"/>
              </a:rPr>
              <a:t>browser(), </a:t>
            </a:r>
            <a:r>
              <a:rPr dirty="0" smtClean="0"/>
              <a:t>o </a:t>
            </a:r>
            <a:r>
              <a:rPr lang="es-AR" dirty="0" smtClean="0"/>
              <a:t>un </a:t>
            </a:r>
            <a:r>
              <a:rPr dirty="0" smtClean="0"/>
              <a:t>breakpoint. </a:t>
            </a:r>
            <a:r>
              <a:rPr dirty="0" err="1"/>
              <a:t>RStudio</a:t>
            </a:r>
            <a:r>
              <a:rPr dirty="0"/>
              <a:t> </a:t>
            </a:r>
            <a:r>
              <a:rPr lang="es-AR" dirty="0" smtClean="0"/>
              <a:t>abrirá	</a:t>
            </a:r>
            <a:r>
              <a:rPr dirty="0" smtClean="0"/>
              <a:t>  </a:t>
            </a:r>
            <a:r>
              <a:rPr lang="es-AR" dirty="0" smtClean="0"/>
              <a:t>el modo</a:t>
            </a:r>
            <a:r>
              <a:rPr dirty="0" smtClean="0"/>
              <a:t> de</a:t>
            </a:r>
            <a:r>
              <a:rPr lang="es-AR" dirty="0" err="1" smtClean="0"/>
              <a:t>puración</a:t>
            </a:r>
            <a:r>
              <a:rPr dirty="0" smtClean="0"/>
              <a:t> </a:t>
            </a:r>
            <a:r>
              <a:rPr lang="es-AR" dirty="0" smtClean="0"/>
              <a:t>cuando encuentre un punto de parada</a:t>
            </a:r>
            <a:r>
              <a:rPr dirty="0" smtClean="0"/>
              <a:t> </a:t>
            </a:r>
            <a:r>
              <a:rPr lang="es-AR" dirty="0" smtClean="0"/>
              <a:t>mientras ejecuta el código.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2" name="Group"/>
          <p:cNvGrpSpPr/>
          <p:nvPr/>
        </p:nvGrpSpPr>
        <p:grpSpPr>
          <a:xfrm>
            <a:off x="8383487" y="-1013388"/>
            <a:ext cx="6157893" cy="3553962"/>
            <a:chOff x="0" y="51032"/>
            <a:chExt cx="6157891" cy="3553961"/>
          </a:xfrm>
        </p:grpSpPr>
        <p:grpSp>
          <p:nvGrpSpPr>
            <p:cNvPr id="820" name="Group"/>
            <p:cNvGrpSpPr/>
            <p:nvPr/>
          </p:nvGrpSpPr>
          <p:grpSpPr>
            <a:xfrm>
              <a:off x="23293" y="51032"/>
              <a:ext cx="6134599" cy="2980091"/>
              <a:chOff x="0" y="51032"/>
              <a:chExt cx="6134598" cy="2980090"/>
            </a:xfrm>
          </p:grpSpPr>
          <p:sp>
            <p:nvSpPr>
              <p:cNvPr id="805" name="Triangle"/>
              <p:cNvSpPr/>
              <p:nvPr/>
            </p:nvSpPr>
            <p:spPr>
              <a:xfrm rot="1800000">
                <a:off x="1177377" y="304285"/>
                <a:ext cx="1319509" cy="1143860"/>
              </a:xfrm>
              <a:prstGeom prst="triangle">
                <a:avLst/>
              </a:prstGeom>
              <a:solidFill>
                <a:srgbClr val="83AAD7"/>
              </a:solidFill>
              <a:ln w="3175" cap="flat">
                <a:solidFill>
                  <a:srgbClr val="83AAD7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06" name="Circle"/>
              <p:cNvSpPr/>
              <p:nvPr/>
            </p:nvSpPr>
            <p:spPr>
              <a:xfrm flipH="1">
                <a:off x="1550782" y="838357"/>
                <a:ext cx="422090" cy="422090"/>
              </a:xfrm>
              <a:prstGeom prst="ellipse">
                <a:avLst/>
              </a:prstGeom>
              <a:solidFill>
                <a:srgbClr val="B6D5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07" name="Circle"/>
              <p:cNvSpPr/>
              <p:nvPr/>
            </p:nvSpPr>
            <p:spPr>
              <a:xfrm flipH="1">
                <a:off x="0" y="819778"/>
                <a:ext cx="422089" cy="422090"/>
              </a:xfrm>
              <a:prstGeom prst="ellipse">
                <a:avLst/>
              </a:prstGeom>
              <a:solidFill>
                <a:srgbClr val="83AAD7">
                  <a:alpha val="5045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08" name="Triangle"/>
              <p:cNvSpPr/>
              <p:nvPr/>
            </p:nvSpPr>
            <p:spPr>
              <a:xfrm rot="19800000">
                <a:off x="2896973" y="973389"/>
                <a:ext cx="1319509" cy="1143860"/>
              </a:xfrm>
              <a:prstGeom prst="triangle">
                <a:avLst/>
              </a:prstGeom>
              <a:solidFill>
                <a:srgbClr val="B6D5F0"/>
              </a:solidFill>
              <a:ln w="6350" cap="flat">
                <a:solidFill>
                  <a:srgbClr val="BBD4ED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09" name="Triangle"/>
              <p:cNvSpPr/>
              <p:nvPr/>
            </p:nvSpPr>
            <p:spPr>
              <a:xfrm rot="1800000">
                <a:off x="3470359" y="1634009"/>
                <a:ext cx="1319509" cy="1143861"/>
              </a:xfrm>
              <a:prstGeom prst="triangle">
                <a:avLst/>
              </a:prstGeom>
              <a:solidFill>
                <a:srgbClr val="83AAD7"/>
              </a:solidFill>
              <a:ln w="6350" cap="flat">
                <a:solidFill>
                  <a:srgbClr val="83AAD7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0" name="Circle"/>
              <p:cNvSpPr/>
              <p:nvPr/>
            </p:nvSpPr>
            <p:spPr>
              <a:xfrm flipH="1">
                <a:off x="3461021" y="1507461"/>
                <a:ext cx="422090" cy="422090"/>
              </a:xfrm>
              <a:prstGeom prst="ellipse">
                <a:avLst/>
              </a:prstGeom>
              <a:solidFill>
                <a:srgbClr val="83AAD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1" name="Circle"/>
              <p:cNvSpPr/>
              <p:nvPr/>
            </p:nvSpPr>
            <p:spPr>
              <a:xfrm flipH="1">
                <a:off x="3843763" y="2168082"/>
                <a:ext cx="422090" cy="422090"/>
              </a:xfrm>
              <a:prstGeom prst="ellipse">
                <a:avLst/>
              </a:prstGeom>
              <a:solidFill>
                <a:srgbClr val="B6D5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2" name="Triangle"/>
              <p:cNvSpPr/>
              <p:nvPr/>
            </p:nvSpPr>
            <p:spPr>
              <a:xfrm rot="1800000">
                <a:off x="3470359" y="312963"/>
                <a:ext cx="1319509" cy="1143861"/>
              </a:xfrm>
              <a:prstGeom prst="triangle">
                <a:avLst/>
              </a:prstGeom>
              <a:solidFill>
                <a:srgbClr val="83AAD7"/>
              </a:solidFill>
              <a:ln w="6350" cap="flat">
                <a:solidFill>
                  <a:srgbClr val="83AAD7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3" name="Circle"/>
              <p:cNvSpPr/>
              <p:nvPr/>
            </p:nvSpPr>
            <p:spPr>
              <a:xfrm flipH="1">
                <a:off x="3843763" y="847036"/>
                <a:ext cx="422090" cy="422090"/>
              </a:xfrm>
              <a:prstGeom prst="ellipse">
                <a:avLst/>
              </a:prstGeom>
              <a:solidFill>
                <a:srgbClr val="B6D5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4" name="Triangle"/>
              <p:cNvSpPr/>
              <p:nvPr/>
            </p:nvSpPr>
            <p:spPr>
              <a:xfrm rot="19800000">
                <a:off x="4044130" y="318647"/>
                <a:ext cx="1319509" cy="1143861"/>
              </a:xfrm>
              <a:prstGeom prst="triangle">
                <a:avLst/>
              </a:prstGeom>
              <a:solidFill>
                <a:srgbClr val="B6D5F0"/>
              </a:solidFill>
              <a:ln w="6350" cap="flat">
                <a:solidFill>
                  <a:srgbClr val="BBD4ED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5" name="Circle"/>
              <p:cNvSpPr/>
              <p:nvPr/>
            </p:nvSpPr>
            <p:spPr>
              <a:xfrm flipH="1">
                <a:off x="4608178" y="852720"/>
                <a:ext cx="422090" cy="422090"/>
              </a:xfrm>
              <a:prstGeom prst="ellipse">
                <a:avLst/>
              </a:prstGeom>
              <a:solidFill>
                <a:srgbClr val="83AAD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6" name="Triangle"/>
              <p:cNvSpPr/>
              <p:nvPr/>
            </p:nvSpPr>
            <p:spPr>
              <a:xfrm rot="1800000">
                <a:off x="4617515" y="979268"/>
                <a:ext cx="1319509" cy="1143861"/>
              </a:xfrm>
              <a:prstGeom prst="triangle">
                <a:avLst/>
              </a:prstGeom>
              <a:solidFill>
                <a:srgbClr val="83AAD7"/>
              </a:solidFill>
              <a:ln w="6350" cap="flat">
                <a:solidFill>
                  <a:srgbClr val="83AAD7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7" name="Circle"/>
              <p:cNvSpPr/>
              <p:nvPr/>
            </p:nvSpPr>
            <p:spPr>
              <a:xfrm flipH="1">
                <a:off x="4990920" y="1513341"/>
                <a:ext cx="422090" cy="422090"/>
              </a:xfrm>
              <a:prstGeom prst="ellipse">
                <a:avLst/>
              </a:prstGeom>
              <a:solidFill>
                <a:srgbClr val="B6D5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8" name="Triangle"/>
              <p:cNvSpPr/>
              <p:nvPr/>
            </p:nvSpPr>
            <p:spPr>
              <a:xfrm rot="19800000">
                <a:off x="1751148" y="309969"/>
                <a:ext cx="1319510" cy="1143860"/>
              </a:xfrm>
              <a:prstGeom prst="triangle">
                <a:avLst/>
              </a:prstGeom>
              <a:solidFill>
                <a:srgbClr val="B6D5F0"/>
              </a:solidFill>
              <a:ln w="6350" cap="flat">
                <a:solidFill>
                  <a:srgbClr val="BBD4ED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9" name="Circle"/>
              <p:cNvSpPr/>
              <p:nvPr/>
            </p:nvSpPr>
            <p:spPr>
              <a:xfrm flipH="1">
                <a:off x="2315196" y="844041"/>
                <a:ext cx="422090" cy="422090"/>
              </a:xfrm>
              <a:prstGeom prst="ellipse">
                <a:avLst/>
              </a:prstGeom>
              <a:solidFill>
                <a:srgbClr val="83AAD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821" name="Rectangle"/>
            <p:cNvSpPr/>
            <p:nvPr/>
          </p:nvSpPr>
          <p:spPr>
            <a:xfrm>
              <a:off x="0" y="1038072"/>
              <a:ext cx="5593304" cy="2566922"/>
            </a:xfrm>
            <a:prstGeom prst="rect">
              <a:avLst/>
            </a:pr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20382">
                  <a:srgbClr val="FFFFFF">
                    <a:alpha val="45796"/>
                  </a:srgbClr>
                </a:gs>
                <a:gs pos="35803">
                  <a:srgbClr val="FFFFFF">
                    <a:alpha val="72898"/>
                  </a:srgbClr>
                </a:gs>
                <a:gs pos="55434">
                  <a:srgbClr val="FFFFFF"/>
                </a:gs>
              </a:gsLst>
              <a:path path="shape">
                <a:fillToRect l="52462" t="-2372" r="47537" b="102372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aphicFrame>
        <p:nvGraphicFramePr>
          <p:cNvPr id="823" name="Table"/>
          <p:cNvGraphicFramePr/>
          <p:nvPr>
            <p:extLst>
              <p:ext uri="{D42A27DB-BD31-4B8C-83A1-F6EECF244321}">
                <p14:modId xmlns:p14="http://schemas.microsoft.com/office/powerpoint/2010/main" val="2185396257"/>
              </p:ext>
            </p:extLst>
          </p:nvPr>
        </p:nvGraphicFramePr>
        <p:xfrm>
          <a:off x="394317" y="5637851"/>
          <a:ext cx="4399940" cy="467276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1685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9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9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435">
                <a:tc>
                  <a:txBody>
                    <a:bodyPr/>
                    <a:lstStyle/>
                    <a:p>
                      <a:pPr lvl="1" indent="0" algn="l">
                        <a:spcBef>
                          <a:spcPts val="200"/>
                        </a:spcBef>
                        <a:defRPr sz="1200" b="1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defRPr>
                      </a:pPr>
                      <a:r>
                        <a:rPr dirty="0"/>
                        <a:t>3 </a:t>
                      </a:r>
                      <a:r>
                        <a:rPr dirty="0" smtClean="0"/>
                        <a:t>NAV</a:t>
                      </a:r>
                      <a:r>
                        <a:rPr lang="es-AR" dirty="0" smtClean="0"/>
                        <a:t>E</a:t>
                      </a:r>
                      <a:r>
                        <a:rPr dirty="0" smtClean="0"/>
                        <a:t>GA</a:t>
                      </a:r>
                      <a:r>
                        <a:rPr lang="es-AR" dirty="0" smtClean="0"/>
                        <a:t>R</a:t>
                      </a:r>
                      <a:r>
                        <a:rPr dirty="0" smtClean="0"/>
                        <a:t> </a:t>
                      </a:r>
                      <a:r>
                        <a:rPr lang="es-AR" dirty="0" smtClean="0"/>
                        <a:t>X</a:t>
                      </a:r>
                      <a:r>
                        <a:rPr lang="es-AR" baseline="0" dirty="0" smtClean="0"/>
                        <a:t> </a:t>
                      </a:r>
                      <a:r>
                        <a:rPr dirty="0" smtClean="0"/>
                        <a:t>COD</a:t>
                      </a:r>
                      <a:r>
                        <a:rPr lang="es-AR" dirty="0" smtClean="0"/>
                        <a:t>IGO</a:t>
                      </a:r>
                      <a:endParaRPr dirty="0"/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Windows /Linux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Mac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Ir a Archivo/</a:t>
                      </a:r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Funci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ó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n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Ctrl+.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Ctrl+.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Doblado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cionado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Alt+L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Cmd+Option+L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Desdobl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.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ciona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Shift+Alt+L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Cmd+Shift+Option+L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Doblar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Todo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Alt+O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Desdoblar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Todo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Shift+Alt+O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Cmd+Shift+Option+O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Ir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a </a:t>
                      </a:r>
                      <a:r>
                        <a:rPr lang="es-AR" sz="1150" baseline="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Linea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Shift+Alt+G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Cmd+Shift+Option+G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Saltar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Shift+Alt+J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Cmd+Shift+Option+J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n-US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Conmutar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tab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+.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+.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ab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Previo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Ctrl+F11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Ctrl+F11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ab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Siguiente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Ctrl+F12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Ctrl+F12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Primer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tab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Ctrl+Shift+F11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Ctrl+Shift+F11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Ultimo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tab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Ctrl+Shift+F12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Ctrl+Shift+F12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Nav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ga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 atrás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Ctrl+F9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Cmd+F9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Nav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ga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 adelante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Ctrl+F10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Cmd+F10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Saltar a Llaves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Ctrl+P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Ctrl+P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ción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dentro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Llaves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Ctrl+Shift+Alt+E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Ctrl+Shift+Option+E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ó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para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buscar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Ctrl+F3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Buscar 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Archivos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Ctrl+Shift+F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Cmd+Shift+F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Buscar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siguiente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F3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/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 </a:t>
                      </a: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Ctrl+G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Cmd+G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34698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Buscar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Anterior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Shift+F3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/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Ctrl+Shift+G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Cmd+Shift+G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42591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Saltar a Palabra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/>
                        <a:t>Ctrl+ 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← /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→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/>
                        <a:t>Option</a:t>
                      </a:r>
                      <a:r>
                        <a:rPr sz="1150" dirty="0" smtClean="0"/>
                        <a:t>+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← /</a:t>
                      </a:r>
                      <a:r>
                        <a:rPr sz="1150" dirty="0" smtClean="0"/>
                        <a:t>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→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56935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Saltar a Inicio/Fin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/>
                        <a:t>Ctrl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/</a:t>
                      </a:r>
                      <a:r>
                        <a:rPr lang="es-AR" sz="1150" baseline="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Cmd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/</a:t>
                      </a:r>
                      <a:r>
                        <a:rPr lang="es-AR" sz="1150" baseline="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80298">
                <a:tc>
                  <a:txBody>
                    <a:bodyPr/>
                    <a:lstStyle/>
                    <a:p>
                      <a:pPr algn="l" defTabSz="914400"/>
                      <a:r>
                        <a:rPr lang="en-US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Cambia </a:t>
                      </a:r>
                      <a:r>
                        <a:rPr lang="en-US" sz="1150" baseline="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Esquema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sz="1150" b="0" i="0" u="none" strike="noStrike" cap="none" spc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Cmd+Shift+O</a:t>
                      </a:r>
                      <a:endParaRPr sz="1150" b="0" i="0" u="none" strike="noStrike" cap="none" spc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uFillTx/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824" name="Table"/>
          <p:cNvGraphicFramePr/>
          <p:nvPr>
            <p:extLst>
              <p:ext uri="{D42A27DB-BD31-4B8C-83A1-F6EECF244321}">
                <p14:modId xmlns:p14="http://schemas.microsoft.com/office/powerpoint/2010/main" val="4221087109"/>
              </p:ext>
            </p:extLst>
          </p:nvPr>
        </p:nvGraphicFramePr>
        <p:xfrm>
          <a:off x="9397999" y="6781203"/>
          <a:ext cx="4291177" cy="3190687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1318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30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2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1346"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8 </a:t>
                      </a:r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DOCUMENT</a:t>
                      </a:r>
                      <a:r>
                        <a:rPr lang="es-AR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O</a:t>
                      </a:r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S</a:t>
                      </a:r>
                      <a:r>
                        <a:rPr lang="es-AR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 Y</a:t>
                      </a:r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 </a:t>
                      </a:r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APPS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Windows/Linux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n-US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 </a:t>
                      </a:r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Mac</a:t>
                      </a:r>
                      <a:endParaRPr sz="1200" b="1" dirty="0">
                        <a:solidFill>
                          <a:schemeClr val="accent1">
                            <a:satOff val="22051"/>
                            <a:lumOff val="15940"/>
                          </a:schemeClr>
                        </a:solidFill>
                        <a:sym typeface="Source Sans Pro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lang="es-AR" sz="1150" dirty="0" smtClean="0"/>
                        <a:t>Vista Previa</a:t>
                      </a:r>
                      <a:r>
                        <a:rPr sz="1150" dirty="0" smtClean="0"/>
                        <a:t>HTML(Markdown</a:t>
                      </a:r>
                      <a:r>
                        <a:rPr sz="1150" dirty="0"/>
                        <a:t>, etc.)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Ctrl+Shift+K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Cmd+Shift+K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3495">
                <a:tc>
                  <a:txBody>
                    <a:bodyPr/>
                    <a:lstStyle/>
                    <a:p>
                      <a:pPr algn="l" defTabSz="914400">
                        <a:defRPr sz="120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defRPr>
                      </a:pPr>
                      <a:r>
                        <a:rPr sz="1150" dirty="0" smtClean="0"/>
                        <a:t>Knit</a:t>
                      </a:r>
                      <a:r>
                        <a:rPr lang="es-AR" sz="1150" dirty="0" err="1" smtClean="0"/>
                        <a:t>ear</a:t>
                      </a:r>
                      <a:r>
                        <a:rPr sz="1150" dirty="0" smtClean="0"/>
                        <a:t> Document</a:t>
                      </a:r>
                      <a:r>
                        <a:rPr lang="es-AR" sz="1150" dirty="0" smtClean="0"/>
                        <a:t>o </a:t>
                      </a:r>
                      <a:r>
                        <a:rPr sz="1150" dirty="0" smtClean="0"/>
                        <a:t>(</a:t>
                      </a:r>
                      <a:r>
                        <a:rPr sz="1150" dirty="0" err="1" smtClean="0"/>
                        <a:t>knitr</a:t>
                      </a:r>
                      <a:r>
                        <a:rPr sz="1150" dirty="0"/>
                        <a:t>)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Ctrl+Shift+K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Cmd+Shift+K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Compil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Notebook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Ctrl+Shift+K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Cmd+Shift+K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 smtClean="0"/>
                        <a:t>Compil</a:t>
                      </a:r>
                      <a:r>
                        <a:rPr lang="es-AR" sz="1150" dirty="0" err="1" smtClean="0"/>
                        <a:t>ar</a:t>
                      </a:r>
                      <a:r>
                        <a:rPr sz="1150" dirty="0" smtClean="0"/>
                        <a:t> </a:t>
                      </a:r>
                      <a:r>
                        <a:rPr sz="1150" dirty="0"/>
                        <a:t>PDF (</a:t>
                      </a:r>
                      <a:r>
                        <a:rPr sz="1150" dirty="0" err="1"/>
                        <a:t>TeX</a:t>
                      </a:r>
                      <a:r>
                        <a:rPr sz="1150" dirty="0"/>
                        <a:t> </a:t>
                      </a:r>
                      <a:r>
                        <a:rPr lang="en-US" sz="1150" dirty="0" smtClean="0"/>
                        <a:t>&amp;</a:t>
                      </a:r>
                      <a:r>
                        <a:rPr sz="1150" dirty="0" smtClean="0"/>
                        <a:t> </a:t>
                      </a:r>
                      <a:r>
                        <a:rPr sz="1150" dirty="0" err="1"/>
                        <a:t>Sweave</a:t>
                      </a:r>
                      <a:r>
                        <a:rPr sz="1150" dirty="0"/>
                        <a:t>)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Ctrl+Shift+K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Cmd+Shift+K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>
                        <a:defRPr sz="120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defRPr>
                      </a:pPr>
                      <a:r>
                        <a:rPr sz="1150" dirty="0" smtClean="0"/>
                        <a:t>Insert</a:t>
                      </a:r>
                      <a:r>
                        <a:rPr lang="es-AR" sz="1150" dirty="0" err="1" smtClean="0"/>
                        <a:t>ar</a:t>
                      </a:r>
                      <a:r>
                        <a:rPr sz="1150" dirty="0" smtClean="0"/>
                        <a:t> </a:t>
                      </a:r>
                      <a:r>
                        <a:rPr sz="1150" dirty="0"/>
                        <a:t>chunk (</a:t>
                      </a:r>
                      <a:r>
                        <a:rPr sz="1150" dirty="0" err="1"/>
                        <a:t>Sweave</a:t>
                      </a:r>
                      <a:r>
                        <a:rPr sz="1150" dirty="0"/>
                        <a:t> </a:t>
                      </a:r>
                      <a:r>
                        <a:rPr lang="en-US" sz="1150" dirty="0" smtClean="0"/>
                        <a:t>&amp;</a:t>
                      </a:r>
                      <a:r>
                        <a:rPr sz="1150" dirty="0" smtClean="0"/>
                        <a:t> </a:t>
                      </a:r>
                      <a:r>
                        <a:rPr sz="1150" dirty="0" err="1"/>
                        <a:t>Knitr</a:t>
                      </a:r>
                      <a:r>
                        <a:rPr sz="1150" dirty="0"/>
                        <a:t>)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Ctrl+Alt+I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Cmd+Option+I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Insert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sec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ó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código 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Re-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procesar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regi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ó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anterior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Ctrl+Shift+P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Cmd+Shift+P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Correr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document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 actual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Correr de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inicio a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línea</a:t>
                      </a:r>
                      <a:r>
                        <a:rPr lang="es-AR" sz="1150" baseline="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actual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Ctrl+Alt+B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Cmd+Option+B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Correr la sección código</a:t>
                      </a:r>
                      <a:r>
                        <a:rPr lang="es-AR" sz="1150" baseline="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actual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Ctrl+Alt+T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Cmd+Option+T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Correr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código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Sweave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/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Rmd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ant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.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Ctrl+Alt+P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Cmd+Option+P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Correr 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chunk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actual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Ctrl+Alt+C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Cmd+Option+C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Correr 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chunk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siguiente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roniz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.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Editor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&amp;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Vista 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Prev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.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PDF 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Ctrl+F8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Cmd+F8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graphicFrame>
        <p:nvGraphicFramePr>
          <p:cNvPr id="825" name="Table"/>
          <p:cNvGraphicFramePr/>
          <p:nvPr>
            <p:extLst>
              <p:ext uri="{D42A27DB-BD31-4B8C-83A1-F6EECF244321}">
                <p14:modId xmlns:p14="http://schemas.microsoft.com/office/powerpoint/2010/main" val="1545656946"/>
              </p:ext>
            </p:extLst>
          </p:nvPr>
        </p:nvGraphicFramePr>
        <p:xfrm>
          <a:off x="9368865" y="5335268"/>
          <a:ext cx="4306637" cy="13335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194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30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93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7 </a:t>
                      </a:r>
                      <a:r>
                        <a:rPr lang="es-AR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HACER</a:t>
                      </a:r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 PA</a:t>
                      </a:r>
                      <a:r>
                        <a:rPr lang="es-AR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QUET</a:t>
                      </a:r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ES</a:t>
                      </a:r>
                      <a:endParaRPr sz="1200" b="1" dirty="0">
                        <a:solidFill>
                          <a:schemeClr val="accent1">
                            <a:satOff val="22051"/>
                            <a:lumOff val="15940"/>
                          </a:schemeClr>
                        </a:solidFill>
                        <a:sym typeface="Source Sans Pro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b="1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Windows/Linux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n-US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 </a:t>
                      </a:r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Mac</a:t>
                      </a:r>
                      <a:endParaRPr sz="1200" b="1" dirty="0">
                        <a:solidFill>
                          <a:schemeClr val="accent1">
                            <a:satOff val="22051"/>
                            <a:lumOff val="15940"/>
                          </a:schemeClr>
                        </a:solidFill>
                        <a:sym typeface="Source Sans Pro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Construir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y recargar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Ctrl+Shift+B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Cmd+Shift+B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Cargar todo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(</a:t>
                      </a:r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devtools</a:t>
                      </a:r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)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Ctrl+Shift+L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Cmd+Shift+L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Test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ear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Pa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quete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(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Escritorio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)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Ctrl+Shift+T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Cmd+Shift+T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Test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Pa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quete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(Web)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Ctrl+Alt+F7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Cmd+Opt+F7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Che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quear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Pa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quete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Cmd+Shift+E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Document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ar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Pa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quete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Ctrl+Shift+D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Cmd+Shift+D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826" name="Table"/>
          <p:cNvGraphicFramePr/>
          <p:nvPr>
            <p:extLst>
              <p:ext uri="{D42A27DB-BD31-4B8C-83A1-F6EECF244321}">
                <p14:modId xmlns:p14="http://schemas.microsoft.com/office/powerpoint/2010/main" val="850531300"/>
              </p:ext>
            </p:extLst>
          </p:nvPr>
        </p:nvGraphicFramePr>
        <p:xfrm>
          <a:off x="9358022" y="3960892"/>
          <a:ext cx="4386486" cy="127127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1928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30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05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6 VERSION CONTROL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b="1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Windows/Linux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Mac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Mostrar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dif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erencias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Ctrl+Alt+D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Ctrl+Option+D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onfirmar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cambios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Ctrl+Alt+M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Ctrl+Option+M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Mover por 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vista de diferencias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/>
                        <a:t>Ctrl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s-AR" sz="1150" baseline="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/>
                        <a:t>Ctrl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Stage/</a:t>
                      </a: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Unstage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(</a:t>
                      </a: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Git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)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Spacebar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Spacebar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Stage/</a:t>
                      </a: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Unstage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y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m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ove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rse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al siguiente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Enter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Enter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27" name="Table"/>
          <p:cNvGraphicFramePr/>
          <p:nvPr>
            <p:extLst>
              <p:ext uri="{D42A27DB-BD31-4B8C-83A1-F6EECF244321}">
                <p14:modId xmlns:p14="http://schemas.microsoft.com/office/powerpoint/2010/main" val="1470125937"/>
              </p:ext>
            </p:extLst>
          </p:nvPr>
        </p:nvGraphicFramePr>
        <p:xfrm>
          <a:off x="9359034" y="2596919"/>
          <a:ext cx="4384462" cy="133350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118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0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71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5 </a:t>
                      </a:r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DE</a:t>
                      </a:r>
                      <a:r>
                        <a:rPr lang="es-AR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PURAR</a:t>
                      </a:r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 COD</a:t>
                      </a:r>
                      <a:r>
                        <a:rPr lang="es-AR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IGO</a:t>
                      </a:r>
                      <a:endParaRPr sz="1200" b="1" dirty="0">
                        <a:solidFill>
                          <a:schemeClr val="accent1">
                            <a:satOff val="22051"/>
                            <a:lumOff val="15940"/>
                          </a:schemeClr>
                        </a:solidFill>
                        <a:sym typeface="Source Sans Pro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200" b="1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Windows/Linux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Mac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Marcar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n-US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punto</a:t>
                      </a:r>
                      <a:r>
                        <a:rPr lang="en-US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de </a:t>
                      </a:r>
                      <a:r>
                        <a:rPr lang="en-US" sz="1150" baseline="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parada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Shift+F9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Shift+F9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jecutar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Siguiente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Line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F10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F10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Paso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dentro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Func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ió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Shift+F4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Shift+F4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Terminar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Funci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ó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n/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Bucle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Shift+F6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Shift+F6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Continu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Shift+F5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Shift+F5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Parar Depuración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Shift+F8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Shift+F8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828" name="Table"/>
          <p:cNvGraphicFramePr/>
          <p:nvPr>
            <p:extLst>
              <p:ext uri="{D42A27DB-BD31-4B8C-83A1-F6EECF244321}">
                <p14:modId xmlns:p14="http://schemas.microsoft.com/office/powerpoint/2010/main" val="1488018324"/>
              </p:ext>
            </p:extLst>
          </p:nvPr>
        </p:nvGraphicFramePr>
        <p:xfrm>
          <a:off x="376387" y="2449347"/>
          <a:ext cx="4416918" cy="3029865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0569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36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62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2 </a:t>
                      </a:r>
                      <a:r>
                        <a:rPr lang="es-AR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CORRER </a:t>
                      </a:r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COD</a:t>
                      </a:r>
                      <a:r>
                        <a:rPr lang="es-AR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IGO</a:t>
                      </a:r>
                      <a:endParaRPr sz="1200" b="1" dirty="0">
                        <a:solidFill>
                          <a:schemeClr val="accent1">
                            <a:satOff val="22051"/>
                            <a:lumOff val="15940"/>
                          </a:schemeClr>
                        </a:solidFill>
                        <a:sym typeface="Source Sans Pro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80000"/>
                        </a:lnSpc>
                        <a:spcBef>
                          <a:spcPts val="3000"/>
                        </a:spcBef>
                        <a:defRPr sz="120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defRPr>
                      </a:pPr>
                      <a:r>
                        <a:rPr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Windows/Linux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  <a:defRPr sz="120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defRPr>
                      </a:pPr>
                      <a:r>
                        <a:rPr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Mac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065"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Buscar</a:t>
                      </a:r>
                      <a:r>
                        <a:rPr lang="es-AR" sz="1150" baseline="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comand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o en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histor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ial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Nav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ga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 en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histor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ial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↓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↓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Move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cursor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al inicio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l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í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Home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Cmd</a:t>
                      </a:r>
                      <a:r>
                        <a:rPr sz="1150" dirty="0" smtClean="0"/>
                        <a:t>+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←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Move cursor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al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fin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l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í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End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2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Cmd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→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Cambiar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 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director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io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trabajo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Ctrl+Shift+H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Ctrl+Shift+H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Interru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mpir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comand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o actual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Esc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Esc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Limpiar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consol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Ctrl+L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Ctrl+L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Salir de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Ses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ió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 (</a:t>
                      </a:r>
                      <a:r>
                        <a:rPr lang="es-AR" sz="115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solo </a:t>
                      </a:r>
                      <a:r>
                        <a:rPr sz="115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desktop)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Ctrl+Q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Cmd+Q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Re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iniciar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Sesi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ó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n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R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Ctrl+Shift+F10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Cmd+Shift+F10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Correr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line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/</a:t>
                      </a:r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selec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</a:t>
                      </a:r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i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ó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n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actual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Ctrl+Enter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Cmd+Enter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Correr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current (retain cursor)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Alt+Enter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Option+Enter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Correr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desde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actual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al fin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Correr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 </a:t>
                      </a:r>
                      <a:r>
                        <a:rPr lang="es-AR" sz="1150" baseline="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def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.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función actual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Ctrl+Alt+F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Cmd+Option+F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n-US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Fuente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archivo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Ctrl+Alt+G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Cmd+Option+G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n-US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Fuente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archivo actual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Ctrl+Shift+S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Cmd+Shift+S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n-US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Fuente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con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echo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Ctrl+Shift+Enter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Cmd+Shift+Enter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graphicFrame>
        <p:nvGraphicFramePr>
          <p:cNvPr id="829" name="Table"/>
          <p:cNvGraphicFramePr/>
          <p:nvPr>
            <p:extLst>
              <p:ext uri="{D42A27DB-BD31-4B8C-83A1-F6EECF244321}">
                <p14:modId xmlns:p14="http://schemas.microsoft.com/office/powerpoint/2010/main" val="2633845628"/>
              </p:ext>
            </p:extLst>
          </p:nvPr>
        </p:nvGraphicFramePr>
        <p:xfrm>
          <a:off x="381462" y="350148"/>
          <a:ext cx="4359063" cy="196088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0487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19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1 </a:t>
                      </a:r>
                      <a:r>
                        <a:rPr lang="es-AR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DISEÑO</a:t>
                      </a:r>
                      <a:endParaRPr sz="1200" b="1" dirty="0">
                        <a:solidFill>
                          <a:schemeClr val="accent1">
                            <a:satOff val="22051"/>
                            <a:lumOff val="15940"/>
                          </a:schemeClr>
                        </a:solidFill>
                        <a:sym typeface="Source Sans Pro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Windows/Linux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Mac</a:t>
                      </a:r>
                      <a:endParaRPr lang="es-AR" sz="1200" b="1" dirty="0" smtClean="0">
                        <a:solidFill>
                          <a:schemeClr val="accent1">
                            <a:satOff val="22051"/>
                            <a:lumOff val="15940"/>
                          </a:schemeClr>
                        </a:solidFill>
                        <a:sym typeface="Source Sans Pro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Mover foco a Editor Fuente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sz="115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Ctrl+1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Ctrl+1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Move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 foco 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Consol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sz="115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Ctrl+2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Ctrl+2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Move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 foco 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Ayuda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sz="115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Ctrl+3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Ctrl+3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Mostrar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Histor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ial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sz="115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Ctrl+4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Ctrl+4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Mostrar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Archivos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Ctrl+5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Ctrl+5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Mostrar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Gráficos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Ctrl+6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Ctrl+6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Mostrar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Pa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quetes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Ctrl+7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Ctrl+7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Mostrar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En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torno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Ctrl+8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Ctrl+8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Mostrar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Git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/SVN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Ctrl+9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Ctrl+9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Mostrar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Build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Ctrl+0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Ctrl+0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830" name="Line"/>
          <p:cNvSpPr/>
          <p:nvPr/>
        </p:nvSpPr>
        <p:spPr>
          <a:xfrm>
            <a:off x="2354308" y="10428954"/>
            <a:ext cx="11321194" cy="1"/>
          </a:xfrm>
          <a:prstGeom prst="line">
            <a:avLst/>
          </a:prstGeom>
          <a:ln w="12700">
            <a:solidFill>
              <a:srgbClr val="E4E4E3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83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063" y="10253138"/>
            <a:ext cx="1418970" cy="498577"/>
          </a:xfrm>
          <a:prstGeom prst="rect">
            <a:avLst/>
          </a:prstGeom>
          <a:ln w="12700">
            <a:miter lim="400000"/>
          </a:ln>
        </p:spPr>
      </p:pic>
      <p:sp>
        <p:nvSpPr>
          <p:cNvPr id="832" name="RStudio® is a trademark of RStudio, Inc.  •  CC BY SA  RStudio •  info@rstudio.com  •  844-448-1212 • rstudio.com •  Learn more at www.rstudio.com  •  RStudio IDE  0.1.0  •  Updated: 2017-09"/>
          <p:cNvSpPr txBox="1"/>
          <p:nvPr/>
        </p:nvSpPr>
        <p:spPr>
          <a:xfrm>
            <a:off x="2361386" y="10445972"/>
            <a:ext cx="11322666" cy="234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rPr dirty="0" err="1"/>
              <a:t>RStudio</a:t>
            </a:r>
            <a:r>
              <a:rPr dirty="0"/>
              <a:t>® </a:t>
            </a:r>
            <a:r>
              <a:rPr lang="es-AR" dirty="0" smtClean="0"/>
              <a:t>es una marca registrada de </a:t>
            </a:r>
            <a:r>
              <a:rPr dirty="0" smtClean="0"/>
              <a:t> </a:t>
            </a:r>
            <a:r>
              <a:rPr dirty="0" err="1"/>
              <a:t>RStudio</a:t>
            </a:r>
            <a:r>
              <a:rPr dirty="0"/>
              <a:t>, Inc.  •  </a:t>
            </a:r>
            <a:r>
              <a:rPr dirty="0">
                <a:hlinkClick r:id="rId3"/>
              </a:rPr>
              <a:t>CC BY SA</a:t>
            </a:r>
            <a:r>
              <a:rPr dirty="0"/>
              <a:t>  </a:t>
            </a:r>
            <a:r>
              <a:rPr dirty="0" err="1"/>
              <a:t>RStudio</a:t>
            </a:r>
            <a:r>
              <a:rPr dirty="0"/>
              <a:t> •  </a:t>
            </a:r>
            <a:r>
              <a:rPr dirty="0">
                <a:hlinkClick r:id="rId4"/>
              </a:rPr>
              <a:t>info@rstudio.com</a:t>
            </a:r>
            <a:r>
              <a:rPr dirty="0"/>
              <a:t>  •  844-448-1212 • </a:t>
            </a:r>
            <a:r>
              <a:rPr dirty="0">
                <a:hlinkClick r:id="rId5"/>
              </a:rPr>
              <a:t>rstudio.com</a:t>
            </a:r>
            <a:r>
              <a:rPr dirty="0"/>
              <a:t> •  </a:t>
            </a:r>
            <a:r>
              <a:rPr lang="en-US" dirty="0" err="1" smtClean="0"/>
              <a:t>Aprende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/>
              <a:t>:</a:t>
            </a:r>
            <a:r>
              <a:rPr dirty="0" smtClean="0"/>
              <a:t> </a:t>
            </a:r>
            <a:r>
              <a:rPr b="1" dirty="0"/>
              <a:t>www.rstudio.com</a:t>
            </a:r>
            <a:r>
              <a:rPr dirty="0"/>
              <a:t>  •  </a:t>
            </a:r>
            <a:r>
              <a:rPr dirty="0" err="1"/>
              <a:t>RStudio</a:t>
            </a:r>
            <a:r>
              <a:rPr dirty="0"/>
              <a:t> IDE  0.1.0  •  </a:t>
            </a:r>
            <a:r>
              <a:rPr lang="en-US" dirty="0" err="1" smtClean="0"/>
              <a:t>Actualizado</a:t>
            </a:r>
            <a:r>
              <a:rPr dirty="0" smtClean="0"/>
              <a:t>: </a:t>
            </a:r>
            <a:r>
              <a:rPr dirty="0"/>
              <a:t>2017-09</a:t>
            </a:r>
          </a:p>
        </p:txBody>
      </p:sp>
      <p:graphicFrame>
        <p:nvGraphicFramePr>
          <p:cNvPr id="833" name="Table"/>
          <p:cNvGraphicFramePr/>
          <p:nvPr>
            <p:extLst>
              <p:ext uri="{D42A27DB-BD31-4B8C-83A1-F6EECF244321}">
                <p14:modId xmlns:p14="http://schemas.microsoft.com/office/powerpoint/2010/main" val="2364839509"/>
              </p:ext>
            </p:extLst>
          </p:nvPr>
        </p:nvGraphicFramePr>
        <p:xfrm>
          <a:off x="9363410" y="9972691"/>
          <a:ext cx="4337181" cy="389066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187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37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5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9410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Gráfico anterior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0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Ctrl+Alt+F11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0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Cmd+Option+F11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656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Gráfico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siguiente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Ctrl+Alt+F12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0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Cmd+Option+F12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34" name="Table"/>
          <p:cNvGraphicFramePr/>
          <p:nvPr>
            <p:extLst>
              <p:ext uri="{D42A27DB-BD31-4B8C-83A1-F6EECF244321}">
                <p14:modId xmlns:p14="http://schemas.microsoft.com/office/powerpoint/2010/main" val="3509333028"/>
              </p:ext>
            </p:extLst>
          </p:nvPr>
        </p:nvGraphicFramePr>
        <p:xfrm>
          <a:off x="9397999" y="10290299"/>
          <a:ext cx="4302592" cy="17526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216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18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73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5453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Show Keyboard Shortcuts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Alt+Shift+K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Option+Shift+K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35" name="RSP extends the  the open source server with a commercial license, support, and more:"/>
          <p:cNvSpPr txBox="1"/>
          <p:nvPr/>
        </p:nvSpPr>
        <p:spPr>
          <a:xfrm>
            <a:off x="9324635" y="481720"/>
            <a:ext cx="2985896" cy="4287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>
            <a:lvl1pPr>
              <a:lnSpc>
                <a:spcPct val="9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5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lvl1pPr>
          </a:lstStyle>
          <a:p>
            <a:r>
              <a:rPr dirty="0"/>
              <a:t>RSP </a:t>
            </a:r>
            <a:r>
              <a:rPr lang="es-AR" dirty="0" smtClean="0"/>
              <a:t>extiende el servidor de código abierto con una licencia comercial</a:t>
            </a:r>
            <a:r>
              <a:rPr dirty="0" smtClean="0"/>
              <a:t>, s</a:t>
            </a:r>
            <a:r>
              <a:rPr lang="es-AR" dirty="0" smtClean="0"/>
              <a:t>o</a:t>
            </a:r>
            <a:r>
              <a:rPr dirty="0" smtClean="0"/>
              <a:t>port</a:t>
            </a:r>
            <a:r>
              <a:rPr lang="es-AR" dirty="0" smtClean="0"/>
              <a:t>e</a:t>
            </a:r>
            <a:r>
              <a:rPr dirty="0" smtClean="0"/>
              <a:t>, </a:t>
            </a:r>
            <a:r>
              <a:rPr lang="es-AR" dirty="0" smtClean="0"/>
              <a:t>y</a:t>
            </a:r>
            <a:r>
              <a:rPr dirty="0" smtClean="0"/>
              <a:t> </a:t>
            </a:r>
            <a:r>
              <a:rPr lang="es-AR" dirty="0" smtClean="0"/>
              <a:t>más</a:t>
            </a:r>
            <a:r>
              <a:rPr dirty="0" smtClean="0"/>
              <a:t>:</a:t>
            </a:r>
            <a:endParaRPr dirty="0"/>
          </a:p>
        </p:txBody>
      </p:sp>
      <p:sp>
        <p:nvSpPr>
          <p:cNvPr id="836" name="open and run multiple R sessions at once…"/>
          <p:cNvSpPr txBox="1"/>
          <p:nvPr/>
        </p:nvSpPr>
        <p:spPr>
          <a:xfrm>
            <a:off x="9326478" y="790388"/>
            <a:ext cx="4462916" cy="1417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4570" tIns="54570" rIns="54570" bIns="54570" anchor="ctr">
            <a:spAutoFit/>
          </a:bodyPr>
          <a:lstStyle/>
          <a:p>
            <a:pPr marL="101600" indent="-101600">
              <a:lnSpc>
                <a:spcPct val="90000"/>
              </a:lnSpc>
              <a:spcBef>
                <a:spcPts val="300"/>
              </a:spcBef>
              <a:buClr>
                <a:srgbClr val="000000"/>
              </a:buClr>
              <a:buSzPct val="124000"/>
              <a:buChar char="•"/>
              <a:defRPr sz="115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lang="es-AR" dirty="0"/>
              <a:t>a</a:t>
            </a:r>
            <a:r>
              <a:rPr lang="es-AR" dirty="0" smtClean="0"/>
              <a:t>bre y</a:t>
            </a:r>
            <a:r>
              <a:rPr dirty="0" smtClean="0"/>
              <a:t> </a:t>
            </a:r>
            <a:r>
              <a:rPr lang="es-AR" dirty="0" smtClean="0"/>
              <a:t>procesa</a:t>
            </a:r>
            <a:r>
              <a:rPr dirty="0" smtClean="0"/>
              <a:t> m</a:t>
            </a:r>
            <a:r>
              <a:rPr lang="es-AR" dirty="0" smtClean="0"/>
              <a:t>ú</a:t>
            </a:r>
            <a:r>
              <a:rPr dirty="0" err="1" smtClean="0"/>
              <a:t>ltiple</a:t>
            </a:r>
            <a:r>
              <a:rPr lang="es-AR" dirty="0" smtClean="0"/>
              <a:t>s</a:t>
            </a:r>
            <a:r>
              <a:rPr dirty="0" smtClean="0"/>
              <a:t> </a:t>
            </a:r>
            <a:r>
              <a:rPr dirty="0" err="1" smtClean="0"/>
              <a:t>sesion</a:t>
            </a:r>
            <a:r>
              <a:rPr lang="es-AR" dirty="0" smtClean="0"/>
              <a:t>e</a:t>
            </a:r>
            <a:r>
              <a:rPr dirty="0" smtClean="0"/>
              <a:t>s</a:t>
            </a:r>
            <a:r>
              <a:rPr lang="es-AR" dirty="0" smtClean="0"/>
              <a:t> R a la vez</a:t>
            </a:r>
            <a:endParaRPr dirty="0"/>
          </a:p>
          <a:p>
            <a:pPr marL="101600" indent="-101600">
              <a:lnSpc>
                <a:spcPct val="90000"/>
              </a:lnSpc>
              <a:spcBef>
                <a:spcPts val="300"/>
              </a:spcBef>
              <a:buClr>
                <a:srgbClr val="000000"/>
              </a:buClr>
              <a:buSzPct val="124000"/>
              <a:buChar char="•"/>
              <a:defRPr sz="115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lang="es-AR" dirty="0" smtClean="0"/>
              <a:t>configura</a:t>
            </a:r>
            <a:r>
              <a:rPr dirty="0" smtClean="0"/>
              <a:t> </a:t>
            </a:r>
            <a:r>
              <a:rPr lang="es-AR" dirty="0"/>
              <a:t>t</a:t>
            </a:r>
            <a:r>
              <a:rPr lang="es-AR" dirty="0" smtClean="0"/>
              <a:t>us recursos para mejorar performance</a:t>
            </a:r>
            <a:endParaRPr dirty="0"/>
          </a:p>
          <a:p>
            <a:pPr marL="101600" indent="-101600">
              <a:lnSpc>
                <a:spcPct val="90000"/>
              </a:lnSpc>
              <a:spcBef>
                <a:spcPts val="300"/>
              </a:spcBef>
              <a:buClr>
                <a:srgbClr val="000000"/>
              </a:buClr>
              <a:buSzPct val="124000"/>
              <a:buChar char="•"/>
              <a:defRPr sz="115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dirty="0" smtClean="0"/>
              <a:t>edit</a:t>
            </a:r>
            <a:r>
              <a:rPr lang="es-AR" dirty="0" smtClean="0"/>
              <a:t>a</a:t>
            </a:r>
            <a:r>
              <a:rPr dirty="0" smtClean="0"/>
              <a:t> </a:t>
            </a:r>
            <a:r>
              <a:rPr lang="es-AR" dirty="0" smtClean="0"/>
              <a:t>el</a:t>
            </a:r>
            <a:r>
              <a:rPr dirty="0" smtClean="0"/>
              <a:t> </a:t>
            </a:r>
            <a:r>
              <a:rPr lang="es-AR" dirty="0" smtClean="0"/>
              <a:t>mismo</a:t>
            </a:r>
            <a:r>
              <a:rPr dirty="0" smtClean="0"/>
              <a:t> pro</a:t>
            </a:r>
            <a:r>
              <a:rPr lang="es-AR" dirty="0" smtClean="0"/>
              <a:t>y</a:t>
            </a:r>
            <a:r>
              <a:rPr dirty="0" err="1" smtClean="0"/>
              <a:t>ect</a:t>
            </a:r>
            <a:r>
              <a:rPr lang="es-AR" dirty="0" smtClean="0"/>
              <a:t>o</a:t>
            </a:r>
            <a:r>
              <a:rPr dirty="0" smtClean="0"/>
              <a:t> </a:t>
            </a:r>
            <a:r>
              <a:rPr lang="es-AR" dirty="0" smtClean="0"/>
              <a:t>simultáneamente con otros</a:t>
            </a:r>
            <a:endParaRPr b="1" dirty="0">
              <a:latin typeface="+mn-lt"/>
              <a:ea typeface="+mn-ea"/>
              <a:cs typeface="+mn-cs"/>
              <a:sym typeface="Source Sans Pro"/>
            </a:endParaRPr>
          </a:p>
          <a:p>
            <a:pPr marL="101600" indent="-101600">
              <a:lnSpc>
                <a:spcPct val="90000"/>
              </a:lnSpc>
              <a:spcBef>
                <a:spcPts val="300"/>
              </a:spcBef>
              <a:buClr>
                <a:srgbClr val="000000"/>
              </a:buClr>
              <a:buSzPct val="124000"/>
              <a:buChar char="•"/>
              <a:defRPr sz="115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lang="es-AR" dirty="0"/>
              <a:t>m</a:t>
            </a:r>
            <a:r>
              <a:rPr lang="es-AR" dirty="0" smtClean="0"/>
              <a:t>ira que están haciendo tú y otros</a:t>
            </a:r>
            <a:r>
              <a:rPr dirty="0" smtClean="0"/>
              <a:t> </a:t>
            </a:r>
            <a:r>
              <a:rPr lang="es-AR" dirty="0" smtClean="0"/>
              <a:t>en</a:t>
            </a:r>
            <a:r>
              <a:rPr dirty="0" smtClean="0"/>
              <a:t> </a:t>
            </a:r>
            <a:r>
              <a:rPr lang="es-AR" dirty="0" smtClean="0"/>
              <a:t>el </a:t>
            </a:r>
            <a:r>
              <a:rPr dirty="0" err="1" smtClean="0"/>
              <a:t>serv</a:t>
            </a:r>
            <a:r>
              <a:rPr lang="es-AR" dirty="0" err="1" smtClean="0"/>
              <a:t>idor</a:t>
            </a:r>
            <a:endParaRPr dirty="0"/>
          </a:p>
          <a:p>
            <a:pPr marL="101600" indent="-101600">
              <a:lnSpc>
                <a:spcPct val="90000"/>
              </a:lnSpc>
              <a:spcBef>
                <a:spcPts val="300"/>
              </a:spcBef>
              <a:buClr>
                <a:srgbClr val="000000"/>
              </a:buClr>
              <a:buSzPct val="124000"/>
              <a:buChar char="•"/>
              <a:defRPr sz="115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lang="es-AR" dirty="0" smtClean="0"/>
              <a:t>cambia</a:t>
            </a:r>
            <a:r>
              <a:rPr dirty="0" smtClean="0"/>
              <a:t> </a:t>
            </a:r>
            <a:r>
              <a:rPr lang="es-AR" dirty="0" smtClean="0"/>
              <a:t>fácilmente entre</a:t>
            </a:r>
            <a:r>
              <a:rPr dirty="0" smtClean="0"/>
              <a:t> </a:t>
            </a:r>
            <a:r>
              <a:rPr dirty="0" err="1" smtClean="0"/>
              <a:t>versi</a:t>
            </a:r>
            <a:r>
              <a:rPr lang="es-AR" dirty="0" smtClean="0"/>
              <a:t>o</a:t>
            </a:r>
            <a:r>
              <a:rPr dirty="0" smtClean="0"/>
              <a:t>n</a:t>
            </a:r>
            <a:r>
              <a:rPr lang="es-AR" dirty="0" smtClean="0"/>
              <a:t>es </a:t>
            </a:r>
            <a:r>
              <a:rPr lang="es-AR" sz="1100" b="0" dirty="0">
                <a:solidFill>
                  <a:srgbClr val="000000"/>
                </a:solidFill>
                <a:sym typeface="Source Sans Pro Light"/>
              </a:rPr>
              <a:t>de R </a:t>
            </a:r>
            <a:r>
              <a:rPr lang="es-AR" dirty="0" smtClean="0"/>
              <a:t>diferentes</a:t>
            </a:r>
            <a:endParaRPr dirty="0" smtClean="0"/>
          </a:p>
          <a:p>
            <a:pPr marL="101600" indent="-101600">
              <a:lnSpc>
                <a:spcPct val="90000"/>
              </a:lnSpc>
              <a:spcBef>
                <a:spcPts val="300"/>
              </a:spcBef>
              <a:buClr>
                <a:srgbClr val="000000"/>
              </a:buClr>
              <a:buSzPct val="124000"/>
              <a:buChar char="•"/>
              <a:defRPr sz="1150" b="0" spc="-11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lang="es-AR" dirty="0" smtClean="0"/>
              <a:t>Se </a:t>
            </a:r>
            <a:r>
              <a:rPr dirty="0" err="1" smtClean="0"/>
              <a:t>integra</a:t>
            </a:r>
            <a:r>
              <a:rPr dirty="0" smtClean="0"/>
              <a:t> </a:t>
            </a:r>
            <a:r>
              <a:rPr lang="es-AR" dirty="0" smtClean="0"/>
              <a:t>con tu autenticación</a:t>
            </a:r>
            <a:r>
              <a:rPr dirty="0" smtClean="0"/>
              <a:t>, </a:t>
            </a:r>
            <a:r>
              <a:rPr dirty="0" err="1" smtClean="0"/>
              <a:t>autoriza</a:t>
            </a:r>
            <a:r>
              <a:rPr lang="es-AR" dirty="0" smtClean="0"/>
              <a:t>c</a:t>
            </a:r>
            <a:r>
              <a:rPr dirty="0" err="1" smtClean="0"/>
              <a:t>i</a:t>
            </a:r>
            <a:r>
              <a:rPr lang="es-AR" dirty="0" err="1" smtClean="0"/>
              <a:t>ó</a:t>
            </a:r>
            <a:r>
              <a:rPr dirty="0" smtClean="0"/>
              <a:t>n</a:t>
            </a:r>
            <a:r>
              <a:rPr lang="es-AR" dirty="0" smtClean="0"/>
              <a:t> y</a:t>
            </a:r>
            <a:r>
              <a:rPr dirty="0" smtClean="0"/>
              <a:t> </a:t>
            </a:r>
            <a:r>
              <a:rPr dirty="0" err="1" smtClean="0"/>
              <a:t>pr</a:t>
            </a:r>
            <a:r>
              <a:rPr lang="es-AR" dirty="0" smtClean="0"/>
              <a:t>á</a:t>
            </a:r>
            <a:r>
              <a:rPr dirty="0" err="1" smtClean="0"/>
              <a:t>ctic</a:t>
            </a:r>
            <a:r>
              <a:rPr lang="es-AR" dirty="0" smtClean="0"/>
              <a:t>a</a:t>
            </a:r>
            <a:r>
              <a:rPr dirty="0" smtClean="0"/>
              <a:t>s</a:t>
            </a:r>
            <a:r>
              <a:rPr lang="es-AR" dirty="0" smtClean="0"/>
              <a:t> de auditoria</a:t>
            </a:r>
            <a:endParaRPr dirty="0"/>
          </a:p>
        </p:txBody>
      </p:sp>
      <p:sp>
        <p:nvSpPr>
          <p:cNvPr id="837" name="Download a free 45 day evaluation at…"/>
          <p:cNvSpPr txBox="1"/>
          <p:nvPr/>
        </p:nvSpPr>
        <p:spPr>
          <a:xfrm>
            <a:off x="9324635" y="2073347"/>
            <a:ext cx="4194974" cy="467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50" b="0">
                <a:solidFill>
                  <a:srgbClr val="000000"/>
                </a:solidFill>
                <a:latin typeface="+mj-lt"/>
                <a:ea typeface="+mj-ea"/>
                <a:cs typeface="+mj-cs"/>
                <a:sym typeface="Source Sans Pro Light"/>
              </a:defRPr>
            </a:pPr>
            <a:r>
              <a:rPr dirty="0" smtClean="0"/>
              <a:t>D</a:t>
            </a:r>
            <a:r>
              <a:rPr lang="es-AR" dirty="0" err="1" smtClean="0"/>
              <a:t>escarga</a:t>
            </a:r>
            <a:r>
              <a:rPr lang="es-AR" dirty="0" smtClean="0"/>
              <a:t> gratis una versión de evaluación por </a:t>
            </a:r>
            <a:r>
              <a:rPr dirty="0" smtClean="0"/>
              <a:t>45 </a:t>
            </a:r>
            <a:r>
              <a:rPr lang="es-AR" dirty="0" smtClean="0"/>
              <a:t>días en:</a:t>
            </a:r>
            <a:r>
              <a:rPr dirty="0" smtClean="0"/>
              <a:t> </a:t>
            </a:r>
            <a:endParaRPr dirty="0"/>
          </a:p>
          <a:p>
            <a:pPr>
              <a:lnSpc>
                <a:spcPct val="9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50">
                <a:solidFill>
                  <a:srgbClr val="000000"/>
                </a:solidFill>
              </a:defRPr>
            </a:pPr>
            <a:r>
              <a:rPr u="sng" dirty="0">
                <a:hlinkClick r:id="rId6"/>
              </a:rPr>
              <a:t>www.rstudio.com/products/rstudio-server-pro/</a:t>
            </a:r>
          </a:p>
        </p:txBody>
      </p:sp>
      <p:sp>
        <p:nvSpPr>
          <p:cNvPr id="838" name="WHY RSTUDIO SERVER PRO?"/>
          <p:cNvSpPr txBox="1"/>
          <p:nvPr/>
        </p:nvSpPr>
        <p:spPr>
          <a:xfrm>
            <a:off x="9345084" y="291781"/>
            <a:ext cx="2617704" cy="21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/>
            <a:r>
              <a:rPr lang="es-AR" dirty="0" smtClean="0"/>
              <a:t>POR QUÉ</a:t>
            </a:r>
            <a:r>
              <a:rPr dirty="0" smtClean="0"/>
              <a:t> </a:t>
            </a:r>
            <a:r>
              <a:rPr dirty="0"/>
              <a:t>RSTUDIO SERVER PRO?</a:t>
            </a:r>
          </a:p>
        </p:txBody>
      </p:sp>
      <p:graphicFrame>
        <p:nvGraphicFramePr>
          <p:cNvPr id="839" name="Table"/>
          <p:cNvGraphicFramePr/>
          <p:nvPr>
            <p:extLst>
              <p:ext uri="{D42A27DB-BD31-4B8C-83A1-F6EECF244321}">
                <p14:modId xmlns:p14="http://schemas.microsoft.com/office/powerpoint/2010/main" val="3102972575"/>
              </p:ext>
            </p:extLst>
          </p:nvPr>
        </p:nvGraphicFramePr>
        <p:xfrm>
          <a:off x="4827475" y="310578"/>
          <a:ext cx="4397207" cy="10180232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16212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23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35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3477"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20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4 </a:t>
                      </a:r>
                      <a:r>
                        <a:rPr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E</a:t>
                      </a:r>
                      <a:r>
                        <a:rPr lang="es-AR" sz="1200" b="1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SCRIBIR</a:t>
                      </a:r>
                      <a:r>
                        <a:rPr lang="es-AR" sz="1200" b="1" baseline="0" dirty="0" smtClean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 CODIGO</a:t>
                      </a:r>
                      <a:endParaRPr sz="1200" b="1" dirty="0">
                        <a:solidFill>
                          <a:schemeClr val="accent1">
                            <a:satOff val="22051"/>
                            <a:lumOff val="15940"/>
                          </a:schemeClr>
                        </a:solidFill>
                        <a:sym typeface="Source Sans Pro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b="1" dirty="0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Windows /Linux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b="1">
                          <a:solidFill>
                            <a:schemeClr val="accent1">
                              <a:satOff val="22051"/>
                              <a:lumOff val="15940"/>
                            </a:schemeClr>
                          </a:solidFill>
                          <a:sym typeface="Source Sans Pro"/>
                        </a:rPr>
                        <a:t>Mac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Tratar de </a:t>
                      </a:r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complet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ar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Tab or </a:t>
                      </a:r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Ctrl+Space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Tab or </a:t>
                      </a:r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Cmd+Space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Nav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ga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x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candidat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s-AR" sz="1150" baseline="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Acept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candidat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/>
                        <a:t>Enter, Tab, </a:t>
                      </a:r>
                      <a:r>
                        <a:rPr sz="1150" dirty="0" smtClean="0"/>
                        <a:t>o </a:t>
                      </a:r>
                      <a:r>
                        <a:rPr lang="es-AR" sz="1150" dirty="0" smtClean="0"/>
                        <a:t>→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/>
                        <a:t>Enter, Tab, </a:t>
                      </a:r>
                      <a:r>
                        <a:rPr sz="1150" dirty="0" smtClean="0"/>
                        <a:t>o </a:t>
                      </a:r>
                      <a:r>
                        <a:rPr lang="es-AR" sz="1150" dirty="0" smtClean="0"/>
                        <a:t>→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escartar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candidat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Esc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Esc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Deshacer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Ctrl+Z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Cmd+Z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hacer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Ctrl+Shift+Z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Cmd+Shift+Z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Ctrl+X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Cmd+X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Cop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Ctrl+C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Cmd+C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egar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Ctrl+V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Cmd+V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cionar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Todo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Eliminar 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L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í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Ctrl+D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Cmd+D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cionar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Shift+[Arrow]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Shift+[Arrow]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cionar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Palabra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Ctrl+Shift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/>
                        <a:t>← </a:t>
                      </a:r>
                      <a:r>
                        <a:rPr sz="1150" dirty="0" smtClean="0"/>
                        <a:t>/</a:t>
                      </a:r>
                      <a:r>
                        <a:rPr lang="es-AR" sz="1150" dirty="0" smtClean="0"/>
                        <a:t>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→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Option+Shift</a:t>
                      </a:r>
                      <a:r>
                        <a:rPr sz="1150" dirty="0"/>
                        <a:t>+ </a:t>
                      </a:r>
                      <a:r>
                        <a:rPr lang="es-AR" sz="1150" dirty="0" smtClean="0"/>
                        <a:t>← </a:t>
                      </a:r>
                      <a:r>
                        <a:rPr sz="1150" dirty="0" smtClean="0"/>
                        <a:t>/</a:t>
                      </a:r>
                      <a:r>
                        <a:rPr lang="es-AR" sz="1150" dirty="0" smtClean="0"/>
                        <a:t>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→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1019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.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Inicio de 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Lí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Alt+Shift</a:t>
                      </a:r>
                      <a:r>
                        <a:rPr sz="1150" dirty="0" smtClean="0"/>
                        <a:t>+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←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Cmd+Shift</a:t>
                      </a:r>
                      <a:r>
                        <a:rPr sz="1150" dirty="0" smtClean="0"/>
                        <a:t>+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←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.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 Fin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 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L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í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Alt+Shift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→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Cmd+Shift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→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.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Pag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.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Arriba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/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Abajo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Shift+PageUp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/Down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Shift+PageUp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/Down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1019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c.a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Inicio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/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Fin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Shift+Alt</a:t>
                      </a:r>
                      <a:r>
                        <a:rPr sz="1150" dirty="0" smtClean="0"/>
                        <a:t>+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Cmd+Shift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Eliminar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Palabra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Izq.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Ctrl+Backspace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Ctrl+Opt+Backspace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Eliminar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Palabra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Der.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 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Option+Delete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53153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Eliminar hasta Fin 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Line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 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Ctrl+K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60773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Eliminar hasta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Inicio Li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 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Option+Backspace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dentar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Tab (at start of line)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Tab (at start of line)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Des-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iden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Shift+Tab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Shift+Tab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Tira</a:t>
                      </a:r>
                      <a:r>
                        <a:rPr lang="es-AR" sz="1150" baseline="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línea hasta cursor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Ctrl+U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Ctrl+U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Tira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line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desde 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cursor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Ctrl+K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Ctrl+K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Insert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ext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tirado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Ctrl+Y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Ctrl+Y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Insert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ar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lang="en-US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lang="en-US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asigna</a:t>
                      </a:r>
                      <a:r>
                        <a:rPr lang="en-US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‘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&lt;</a:t>
                      </a:r>
                      <a:r>
                        <a:rPr lang="en-US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-’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Alt+-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Option+-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Insert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ar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%&gt;%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Ctrl+Shift+M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Cmd+Shift+M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Mostrar Ayuda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función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F1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F1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Mostrar fuente función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F2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F2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uevo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document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>
                        <a:defRPr sz="10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smtClean="0"/>
                        <a:t>N</a:t>
                      </a:r>
                      <a:r>
                        <a:rPr lang="es-AR" sz="1150" dirty="0" err="1" smtClean="0"/>
                        <a:t>uevo</a:t>
                      </a:r>
                      <a:r>
                        <a:rPr lang="es-AR" sz="1150" dirty="0" smtClean="0"/>
                        <a:t> </a:t>
                      </a:r>
                      <a:r>
                        <a:rPr sz="1150" dirty="0" smtClean="0"/>
                        <a:t>document</a:t>
                      </a:r>
                      <a:r>
                        <a:rPr lang="es-AR" sz="1150" dirty="0" smtClean="0"/>
                        <a:t>o</a:t>
                      </a:r>
                      <a:r>
                        <a:rPr sz="1150" dirty="0" smtClean="0"/>
                        <a:t> </a:t>
                      </a:r>
                      <a:r>
                        <a:rPr lang="es-AR" sz="1150" dirty="0" err="1" smtClean="0"/>
                        <a:t>Chro</a:t>
                      </a:r>
                      <a:endParaRPr sz="1150" dirty="0"/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14300" indent="-114300" algn="l">
                        <a:lnSpc>
                          <a:spcPct val="80000"/>
                        </a:lnSpc>
                        <a:spcBef>
                          <a:spcPts val="3000"/>
                        </a:spcBef>
                      </a:pPr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Ctrl+Alt+Shift+N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Cmd+Shift+Opt+N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Abrir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document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Ctrl+O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Sa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l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v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document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Ce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rrar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document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Ctrl+W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Cmd+W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178894">
                <a:tc>
                  <a:txBody>
                    <a:bodyPr/>
                    <a:lstStyle/>
                    <a:p>
                      <a:pPr algn="l" defTabSz="914400">
                        <a:defRPr sz="100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smtClean="0"/>
                        <a:t>Ce</a:t>
                      </a:r>
                      <a:r>
                        <a:rPr lang="es-AR" sz="1150" dirty="0" err="1" smtClean="0"/>
                        <a:t>rrar</a:t>
                      </a:r>
                      <a:r>
                        <a:rPr sz="1150" dirty="0" smtClean="0"/>
                        <a:t> document</a:t>
                      </a:r>
                      <a:r>
                        <a:rPr lang="es-AR" sz="1150" dirty="0" smtClean="0"/>
                        <a:t>o </a:t>
                      </a:r>
                      <a:r>
                        <a:rPr sz="1150" dirty="0" err="1" smtClean="0"/>
                        <a:t>Chr</a:t>
                      </a:r>
                      <a:r>
                        <a:rPr lang="es-AR" sz="1150" dirty="0" smtClean="0"/>
                        <a:t>o</a:t>
                      </a:r>
                      <a:endParaRPr sz="1150" dirty="0"/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Ctrl+Alt+W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Cmd+Option+W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errar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todos 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doc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um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.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Ctrl+Shift+W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Cmd+Shift+W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Extra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funci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ó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Ctrl+Alt+X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Cmd+Option+X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Extra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variable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Ctrl+Alt+V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Cmd+Option+V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Reident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lines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Ctrl+I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Cmd+I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(</a:t>
                      </a:r>
                      <a:r>
                        <a:rPr lang="es-AR"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Des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)</a:t>
                      </a:r>
                      <a:r>
                        <a:rPr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Coment</a:t>
                      </a:r>
                      <a:r>
                        <a:rPr lang="es-AR" sz="1150" dirty="0" err="1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ar</a:t>
                      </a:r>
                      <a:r>
                        <a:rPr sz="1150" dirty="0" smtClean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 </a:t>
                      </a:r>
                      <a:r>
                        <a:rPr sz="1150" dirty="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lines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Ctrl+Shift+C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Source Sans Pro Semibold"/>
                          <a:ea typeface="Source Sans Pro Semibold"/>
                          <a:cs typeface="Source Sans Pro Semibold"/>
                          <a:sym typeface="Source Sans Pro Semibold"/>
                        </a:rPr>
                        <a:t>Cmd+Shift+C</a:t>
                      </a:r>
                      <a:endParaRPr sz="1150" dirty="0">
                        <a:latin typeface="Source Sans Pro Semibold"/>
                        <a:ea typeface="Source Sans Pro Semibold"/>
                        <a:cs typeface="Source Sans Pro Semibold"/>
                        <a:sym typeface="Source Sans Pro Semibold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Reflow Comment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Ctrl+Shift+/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</a:t>
                      </a:r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+/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Reformat Selection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cionar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tre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[ ]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Ctrl+Shift+E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Mostrar 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Diagnostic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Ctrl+Shift+Alt+P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Cmd+Shift+Opt+P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Traspo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ner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Let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ras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 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Ctrl+T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Move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Line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/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Abajo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/>
                        <a:t>Alt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n-US" sz="1150" baseline="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/>
                        <a:t>Option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n-US" sz="1150" baseline="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Cop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ia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Line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as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Arr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/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Abajo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Shift+Alt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n-US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150">
                          <a:latin typeface="+mj-lt"/>
                          <a:ea typeface="+mj-ea"/>
                          <a:cs typeface="+mj-cs"/>
                          <a:sym typeface="Source Sans Pro Light"/>
                        </a:defRPr>
                      </a:pPr>
                      <a:r>
                        <a:rPr sz="1150" dirty="0" err="1"/>
                        <a:t>Cmd+Option</a:t>
                      </a:r>
                      <a:r>
                        <a:rPr sz="1150" dirty="0" smtClean="0"/>
                        <a:t>+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↑ </a:t>
                      </a:r>
                      <a:r>
                        <a:rPr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/</a:t>
                      </a:r>
                      <a:r>
                        <a:rPr lang="en-US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 </a:t>
                      </a:r>
                      <a:r>
                        <a:rPr lang="es-AR" sz="1150" dirty="0" smtClean="0">
                          <a:latin typeface="FontAwesome"/>
                          <a:ea typeface="FontAwesome"/>
                          <a:cs typeface="FontAwesome"/>
                          <a:sym typeface="FontAwesome"/>
                        </a:rPr>
                        <a:t>↓</a:t>
                      </a:r>
                      <a:endParaRPr sz="1150" dirty="0">
                        <a:latin typeface="FontAwesome"/>
                        <a:ea typeface="FontAwesome"/>
                        <a:cs typeface="FontAwesome"/>
                        <a:sym typeface="FontAwesome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8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gr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Nuevo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Cursor A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rri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b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Ctrl+Alt+Up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Ctrl+Option+Up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9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gr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N</a:t>
                      </a:r>
                      <a:r>
                        <a:rPr lang="es-AR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uevo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Cursor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Abajo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Ctrl+Alt+Down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Ctrl+Option+Down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50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Cursor 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Activo Arriba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Ctrl+Alt+Shift+Up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Ctrl+Option+Shift+Up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51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Cursor </a:t>
                      </a:r>
                      <a:r>
                        <a:rPr lang="es-AR" sz="1150" b="0" i="0" u="none" strike="noStrike" cap="none" spc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Source Sans Pro Light"/>
                        </a:rPr>
                        <a:t>Activo Abajo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Ctrl+Alt+Shift+Down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Ctrl+Opt+Shift+Down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52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Encontrar y Reemplazar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Ctrl+F</a:t>
                      </a: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Cmd+F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53"/>
                  </a:ext>
                </a:extLst>
              </a:tr>
              <a:tr h="346953">
                <a:tc>
                  <a:txBody>
                    <a:bodyPr/>
                    <a:lstStyle/>
                    <a:p>
                      <a:pPr algn="l" defTabSz="914400"/>
                      <a:r>
                        <a:rPr lang="en-US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Usar</a:t>
                      </a:r>
                      <a:r>
                        <a:rPr lang="en-US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 </a:t>
                      </a:r>
                      <a:r>
                        <a:rPr lang="en-US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Selecc</a:t>
                      </a:r>
                      <a:r>
                        <a:rPr lang="en-US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. </a:t>
                      </a:r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Encontrar </a:t>
                      </a:r>
                    </a:p>
                    <a:p>
                      <a:pPr algn="l" defTabSz="914400"/>
                      <a:r>
                        <a:rPr lang="es-AR"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Reemplazar y Encontrar   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Ctrl+F3</a:t>
                      </a:r>
                      <a:endParaRPr lang="en-US" sz="1150" dirty="0" smtClean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  <a:p>
                      <a:pPr algn="l" defTabSz="914400"/>
                      <a:r>
                        <a:rPr lang="en-US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Ctrl+Shift+J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Cmd+E</a:t>
                      </a:r>
                      <a:endParaRPr lang="en-US" sz="1150" dirty="0" smtClean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  <a:p>
                      <a:pPr algn="l" defTabSz="914400"/>
                      <a:r>
                        <a:rPr lang="en-US" sz="1150" dirty="0" err="1" smtClean="0">
                          <a:latin typeface="+mj-lt"/>
                          <a:ea typeface="+mj-ea"/>
                          <a:cs typeface="+mj-cs"/>
                          <a:sym typeface="Source Sans Pro Light"/>
                        </a:rPr>
                        <a:t>Cmd+Shift+J</a:t>
                      </a:r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54"/>
                  </a:ext>
                </a:extLst>
              </a:tr>
              <a:tr h="173477">
                <a:tc>
                  <a:txBody>
                    <a:bodyPr/>
                    <a:lstStyle/>
                    <a:p>
                      <a:pPr algn="l" defTabSz="914400"/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endParaRPr sz="1150" dirty="0">
                        <a:latin typeface="+mj-lt"/>
                        <a:ea typeface="+mj-ea"/>
                        <a:cs typeface="+mj-cs"/>
                        <a:sym typeface="Source Sans Pro Light"/>
                      </a:endParaRPr>
                    </a:p>
                  </a:txBody>
                  <a:tcPr marL="0" marR="0" marT="0" marB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55"/>
                  </a:ext>
                </a:extLst>
              </a:tr>
            </a:tbl>
          </a:graphicData>
        </a:graphic>
      </p:graphicFrame>
      <p:pic>
        <p:nvPicPr>
          <p:cNvPr id="840" name="RStudio-Ball.png" descr="RStudio-Ball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2552573" y="151706"/>
            <a:ext cx="1384301" cy="1384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4C4C4C"/>
      </a:dk1>
      <a:lt1>
        <a:srgbClr val="FFFFFF"/>
      </a:lt1>
      <a:dk2>
        <a:srgbClr val="53585F"/>
      </a:dk2>
      <a:lt2>
        <a:srgbClr val="DCDEE0"/>
      </a:lt2>
      <a:accent1>
        <a:srgbClr val="57769A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Source Sans Pro Light"/>
        <a:ea typeface="Source Sans Pro Light"/>
        <a:cs typeface="Source Sans Pro Light"/>
      </a:majorFont>
      <a:minorFont>
        <a:latin typeface="Source Sans Pro"/>
        <a:ea typeface="Source Sans Pro"/>
        <a:cs typeface="Source Sans Pro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+mn-lt"/>
            <a:ea typeface="+mn-ea"/>
            <a:cs typeface="+mn-cs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69A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Source Sans Pro Light"/>
        <a:ea typeface="Source Sans Pro Light"/>
        <a:cs typeface="Source Sans Pro Light"/>
      </a:majorFont>
      <a:minorFont>
        <a:latin typeface="Source Sans Pro"/>
        <a:ea typeface="Source Sans Pro"/>
        <a:cs typeface="Source Sans Pro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+mn-lt"/>
            <a:ea typeface="+mn-ea"/>
            <a:cs typeface="+mn-cs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1005</TotalTime>
  <Words>2081</Words>
  <Application>Microsoft Office PowerPoint</Application>
  <PresentationFormat>Custom</PresentationFormat>
  <Paragraphs>603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Avenir Roman</vt:lpstr>
      <vt:lpstr>FontAwesome</vt:lpstr>
      <vt:lpstr>Gill Sans</vt:lpstr>
      <vt:lpstr>Helvetica Light</vt:lpstr>
      <vt:lpstr>Source Sans Pro</vt:lpstr>
      <vt:lpstr>Source Sans Pro Light</vt:lpstr>
      <vt:lpstr>Source Sans Pro Semibold</vt:lpstr>
      <vt:lpstr>White</vt:lpstr>
      <vt:lpstr>RStudio IDE : : GUÍA RÁPIDA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RStudio IDE : : CHEAT SHEET</dc:title>
  <dc:creator>Alonso Monica Liliana</dc:creator>
  <cp:lastModifiedBy>M-C</cp:lastModifiedBy>
  <cp:revision>127</cp:revision>
  <dcterms:modified xsi:type="dcterms:W3CDTF">2019-12-16T23:37:16Z</dcterms:modified>
</cp:coreProperties>
</file>